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sldIdLst>
    <p:sldId id="408" r:id="rId2"/>
    <p:sldId id="403" r:id="rId3"/>
    <p:sldId id="407" r:id="rId4"/>
    <p:sldId id="404" r:id="rId5"/>
    <p:sldId id="405" r:id="rId6"/>
    <p:sldId id="406" r:id="rId7"/>
    <p:sldId id="392" r:id="rId8"/>
    <p:sldId id="389" r:id="rId9"/>
    <p:sldId id="343" r:id="rId10"/>
    <p:sldId id="390" r:id="rId11"/>
    <p:sldId id="391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71" r:id="rId37"/>
    <p:sldId id="372" r:id="rId38"/>
    <p:sldId id="402" r:id="rId39"/>
    <p:sldId id="373" r:id="rId40"/>
    <p:sldId id="374" r:id="rId41"/>
    <p:sldId id="375" r:id="rId42"/>
    <p:sldId id="376" r:id="rId43"/>
    <p:sldId id="401" r:id="rId44"/>
    <p:sldId id="377" r:id="rId45"/>
    <p:sldId id="369" r:id="rId46"/>
    <p:sldId id="400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342" r:id="rId58"/>
  </p:sldIdLst>
  <p:sldSz cx="9144000" cy="6858000" type="screen4x3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109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1362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7725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980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630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2952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8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266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595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019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621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38D98-94BA-4776-A475-66ED28ADB9BA}" type="datetimeFigureOut">
              <a:rPr lang="th-TH" smtClean="0"/>
              <a:t>19/08/67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75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jp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879" y="6087290"/>
            <a:ext cx="9131121" cy="770709"/>
            <a:chOff x="11407" y="5974825"/>
            <a:chExt cx="8087571" cy="883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82192" y="5404041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3" y="2693061"/>
            <a:ext cx="3861502" cy="38615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9919" y="2693061"/>
            <a:ext cx="3861502" cy="3861502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616617" y="584838"/>
            <a:ext cx="4363731" cy="8230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5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คู่มือการปฏิบัติงาน</a:t>
            </a:r>
            <a:endParaRPr lang="th-TH" sz="5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7999" y="4808515"/>
            <a:ext cx="1721916" cy="12896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22" y="5195350"/>
            <a:ext cx="1721916" cy="12896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964" y="5177308"/>
            <a:ext cx="1721916" cy="1289651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849695" y="2590506"/>
            <a:ext cx="7790174" cy="1279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การเปิดใบขอซื้อมะพร้าวลูกนำเข้าต่างประเทศ และ</a:t>
            </a:r>
          </a:p>
          <a:p>
            <a:pPr algn="ctr"/>
            <a:r>
              <a:rPr lang="th-TH" b="1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ค่าชิปปิ้ง - ค่าขนส่ง + อื่น ๆ หรือ </a:t>
            </a:r>
            <a:r>
              <a:rPr lang="th-TH" b="1" i="1" u="sng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ที่เรียกว่า </a:t>
            </a:r>
            <a:r>
              <a:rPr lang="en-US" b="1" i="1" u="sng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PR.</a:t>
            </a:r>
            <a:endParaRPr lang="th-TH" b="1" i="1" u="sng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Cloud Callout 1"/>
          <p:cNvSpPr/>
          <p:nvPr/>
        </p:nvSpPr>
        <p:spPr>
          <a:xfrm>
            <a:off x="1267098" y="1"/>
            <a:ext cx="6795077" cy="2338252"/>
          </a:xfrm>
          <a:prstGeom prst="cloudCallout">
            <a:avLst>
              <a:gd name="adj1" fmla="val -25572"/>
              <a:gd name="adj2" fmla="val 191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094757" y="1236831"/>
            <a:ext cx="5407450" cy="106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*</a:t>
            </a:r>
            <a:r>
              <a:rPr 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POP-02-01</a:t>
            </a:r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*</a:t>
            </a:r>
            <a:endParaRPr lang="en-US" sz="4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039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670296" y="601812"/>
            <a:ext cx="4022164" cy="4965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การใช้สิทธิ ในการนำเข้ามะพร้าว</a:t>
            </a:r>
            <a:endParaRPr lang="th-TH" sz="28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0408" y="1764591"/>
            <a:ext cx="7361943" cy="3812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สิทธิประโยชน์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BOI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ไม่กำหนดช่วงเวลานำเข้า สามารถนำเข้าได้ตลอด โดย บริหารจัดการ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Balance Stock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มะพร้าว คือ บริษัท จะต้องได้รับสิทธิประโยชน์มาตรา 36(1) อนุญาตให้นำเข้าวัตถุดิบจำเป็นมาใช้ในการผลิตได้ โดยไม่ต้องเสียภาษีนำเข้า ซึ่งเมื่อนำเข้ามะพร้าวและส่งออกกะทิ จะต้องมีการยื่นขออนุมัติสั่งปล่อยกับสโมสรนักลงทุน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IC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กรณีนำเข้าจะไปตัด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Stock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กรณีที่เราส่งออกกะทิกระป๋อง ซึ่งบริษัทต้องมีการยื่นสูตรการผลิตและเมื่อส่งออกจะต้องนำใบขนขาออกยื่นผ่านระบบกับสโมสรนัก</a:t>
            </a:r>
          </a:p>
          <a:p>
            <a:pPr algn="just"/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ลงทุน เพื่อขอคืน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Stock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มะพร้าว เพื่อให้สามารถนำเข้ามะพร้าวได้ต่อไป และต้องมีเจ้าหน้าที่ในการดูแล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Stock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มะพร้าวในการนำเข้าและยื่นตัดกะทิด้วย โดยบริษัทต้องมีการยื่นต่ออายุมาตรา 36(1) ทุก 2 ปี โดยสามารถดูรายละเอียดได้ในบัตรส่งเสริมว่าบริษัทมีสิทธินำเข้าได้ถึงวันที่เท่าไหร่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22477" y="5678664"/>
            <a:ext cx="6717803" cy="9285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thaiDist"/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นำเข้าในนาม บริษัท สุรีย์ อินเตอร์ฟู้ดส์ จำกัด (สำนักงานใหญ่) </a:t>
            </a:r>
          </a:p>
          <a:p>
            <a:pPr algn="thaiDist"/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เลขที่ 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11/13 หมู่ 3 ต. บ้านบ่อ อ. เมืองสมุทรสาคร จ. สมุทรสาคร </a:t>
            </a:r>
            <a:endParaRPr lang="th-TH" sz="28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479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445872" y="557736"/>
            <a:ext cx="4022164" cy="4965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การใช้สิทธิ ในการนำเข้ามะพร้าว</a:t>
            </a:r>
            <a:endParaRPr lang="th-TH" sz="28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2780" y="1573574"/>
            <a:ext cx="8103989" cy="3103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การนำเข้ามะพร้าวโดยใช้สิทธิมาตรา 29 สามารถนำเข้ามะพร้าวโดยไม่จำกัด</a:t>
            </a:r>
          </a:p>
          <a:p>
            <a:pPr algn="just"/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ช่วงเวลาเช่นกัน โดยบริษัทที่มีสิทธินำเข้าต้องยื่นเรื่องต่อกรมศุลกากรเพื่อขอ </a:t>
            </a:r>
          </a:p>
          <a:p>
            <a:pPr algn="just"/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อนุมัติหลักการยื่นรายการวัตถุดิบที่จะนำเข้า และการยื่นสูตรการผลิต การนำเข้า</a:t>
            </a:r>
          </a:p>
          <a:p>
            <a:pPr algn="just"/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โดยใช้สิทธิประโยชน์ตามมาตรา 29  บริษัทจะต้องชำระภาษี 54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%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ของมูลค่า</a:t>
            </a:r>
          </a:p>
          <a:p>
            <a:pPr algn="just"/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ที่นำเข้าและจะทำการขอคืนภาษีเมื่อมีการส่งกะทิกระป๋องออก เพื่อไปตัดกับ</a:t>
            </a:r>
          </a:p>
          <a:p>
            <a:pPr algn="just"/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ปริมาณมะพร้าวที่นำเข้ามา โดยระยะเวลาการขอคืนภาษีต้องภายใน 1 ปี นับจาก</a:t>
            </a:r>
          </a:p>
          <a:p>
            <a:pPr algn="just"/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วันที่นำเข้า สำหรับสูตรการผลิตต้องยื่นต่ออายุทุก 5 ปี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25654" y="4452454"/>
            <a:ext cx="8462600" cy="1453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thaiDist"/>
            <a:r>
              <a:rPr lang="th-TH" sz="28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หมายเหตุ </a:t>
            </a:r>
            <a:r>
              <a:rPr lang="th-TH" sz="28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การนำเข้ามะพร้าวต้องขอต่ออายุกับกรมวิชาการเกษตรทุก 1 ปี โดย ต้องยื่น    </a:t>
            </a:r>
          </a:p>
          <a:p>
            <a:pPr algn="thaiDist"/>
            <a:r>
              <a:rPr lang="th-TH" sz="28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ขออนุญาตก่อนล่วงหน้าอย่างน้อย 2 เดือนก่อนใบอนุญาตจะหมดอายุ</a:t>
            </a:r>
            <a:endParaRPr lang="th-TH" sz="28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15294" y="5715913"/>
            <a:ext cx="7627218" cy="1039991"/>
          </a:xfrm>
          <a:prstGeom prst="rect">
            <a:avLst/>
          </a:prstGeom>
          <a:solidFill>
            <a:srgbClr val="CCFF66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thaiDist"/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ตอนนี้เริ่มนำเข้าในนาม บริษัท สุรีย์ อินเตอร์ฟู้ดส์ จำกัด (สาขา 00001) แล้ว</a:t>
            </a:r>
          </a:p>
          <a:p>
            <a:pPr algn="thaiDist"/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เลขที่  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99/95 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หมู่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2 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ต.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นาโคก 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อ. เมืองสมุทรสาคร จ. สมุทรสาคร </a:t>
            </a:r>
          </a:p>
        </p:txBody>
      </p:sp>
    </p:spTree>
    <p:extLst>
      <p:ext uri="{BB962C8B-B14F-4D97-AF65-F5344CB8AC3E}">
        <p14:creationId xmlns:p14="http://schemas.microsoft.com/office/powerpoint/2010/main" val="18688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iped Right Arrow 1"/>
          <p:cNvSpPr/>
          <p:nvPr/>
        </p:nvSpPr>
        <p:spPr>
          <a:xfrm rot="5400000">
            <a:off x="4890314" y="6078832"/>
            <a:ext cx="701899" cy="392806"/>
          </a:xfrm>
          <a:prstGeom prst="stripedRightArrow">
            <a:avLst>
              <a:gd name="adj1" fmla="val 50000"/>
              <a:gd name="adj2" fmla="val 9918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3453" y="4009438"/>
            <a:ext cx="7970294" cy="1186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ขั้นตอนการเปิดใบขอซื้อจะเหมือนกันกับการเปิดขอซื้อวัตถุดิบอื่น ๆ ทั่ว ๆ ไป  ต่างกันที่ </a:t>
            </a:r>
            <a:r>
              <a:rPr lang="th-TH" sz="2800" dirty="0" smtClean="0">
                <a:solidFill>
                  <a:srgbClr val="FF0000"/>
                </a:solidFill>
                <a:latin typeface="Angsana New" panose="02020603050405020304" pitchFamily="18" charset="-34"/>
              </a:rPr>
              <a:t>สกุลเงิน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เพราะเป็นการซื้อวัตถุดิบที่นำเข้าจากต่างประเทศ โดยจะใช้สกุลเงิน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USD</a:t>
            </a:r>
            <a:endParaRPr lang="th-TH" sz="28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  <a:p>
            <a:endParaRPr lang="th-TH" sz="28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  <a:p>
            <a:endParaRPr lang="th-TH" sz="2800" dirty="0">
              <a:solidFill>
                <a:srgbClr val="0000CC"/>
              </a:solidFill>
              <a:latin typeface="Angsana New" panose="02020603050405020304" pitchFamily="18" charset="-34"/>
            </a:endParaRPr>
          </a:p>
          <a:p>
            <a:endParaRPr lang="th-TH" sz="28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  <a:p>
            <a:endParaRPr lang="th-TH" sz="2800" dirty="0">
              <a:solidFill>
                <a:srgbClr val="0000CC"/>
              </a:solidFill>
              <a:latin typeface="Angsana New" panose="02020603050405020304" pitchFamily="18" charset="-34"/>
            </a:endParaRPr>
          </a:p>
          <a:p>
            <a:endParaRPr lang="th-TH" sz="2800" dirty="0">
              <a:solidFill>
                <a:srgbClr val="0000CC"/>
              </a:solidFill>
              <a:latin typeface="Angsana New" panose="02020603050405020304" pitchFamily="18" charset="-34"/>
            </a:endParaRPr>
          </a:p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จะมีขั้นตอนการเปิดอย่างไร ไปดูกัน ค่ะ</a:t>
            </a:r>
          </a:p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0516" y="1155427"/>
            <a:ext cx="7724631" cy="503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การเปิดใบขอซื้อ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(PR.)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- มะพร้าวลูกนำเข้าต่างประเทศ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73453" y="1728057"/>
            <a:ext cx="7970294" cy="6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Code: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RC00000001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 มะพร้าวลูกนำเข้าต่างประเทศ</a:t>
            </a:r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1F2"/>
              </a:clrFrom>
              <a:clrTo>
                <a:srgbClr val="FFF1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75" y="1658724"/>
            <a:ext cx="1229576" cy="91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>
            <a:spLocks/>
          </p:cNvSpPr>
          <p:nvPr/>
        </p:nvSpPr>
        <p:spPr>
          <a:xfrm>
            <a:off x="1824327" y="2060811"/>
            <a:ext cx="5407450" cy="2956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*</a:t>
            </a:r>
            <a:r>
              <a:rPr 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POP-02-01</a:t>
            </a:r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*</a:t>
            </a:r>
          </a:p>
          <a:p>
            <a:pPr algn="ctr"/>
            <a:endParaRPr lang="th-TH" sz="4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การเข้าระบบ เพื่อเปิดใบขอซื้อ</a:t>
            </a:r>
          </a:p>
          <a:p>
            <a:pPr algn="ctr"/>
            <a:r>
              <a:rPr lang="th-TH" sz="4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หรือที่เราเรียกันว่า  </a:t>
            </a:r>
            <a:r>
              <a:rPr lang="en-US" sz="4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PR.</a:t>
            </a:r>
            <a:endParaRPr lang="th-TH" sz="4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3179828" y="1308158"/>
            <a:ext cx="2696448" cy="923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EPICOR</a:t>
            </a:r>
            <a:endParaRPr lang="th-TH" sz="72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" y="3670664"/>
            <a:ext cx="2834641" cy="2834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685" y="3670664"/>
            <a:ext cx="2834641" cy="28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0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247" t="54533" r="77913" b="33847"/>
          <a:stretch/>
        </p:blipFill>
        <p:spPr>
          <a:xfrm>
            <a:off x="2189407" y="1298678"/>
            <a:ext cx="759855" cy="850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7908" t="20906" r="28000" b="26453"/>
          <a:stretch/>
        </p:blipFill>
        <p:spPr>
          <a:xfrm>
            <a:off x="3554569" y="2608090"/>
            <a:ext cx="5293217" cy="3850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89399" y="3986130"/>
            <a:ext cx="7946264" cy="2270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ทำการ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Login</a:t>
            </a:r>
          </a:p>
          <a:p>
            <a:endParaRPr lang="en-US" sz="40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User: ………………</a:t>
            </a:r>
          </a:p>
          <a:p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Password:…………</a:t>
            </a:r>
          </a:p>
          <a:p>
            <a:endParaRPr lang="th-TH" sz="40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เสร็จแล้วกด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" panose="05000000000000000000" pitchFamily="2" charset="2"/>
              </a:rPr>
              <a:t>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82580" y="163251"/>
            <a:ext cx="8603087" cy="2270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การเข้าระบบ เพื่อเปิดใบขอซื้อ</a:t>
            </a:r>
          </a:p>
          <a:p>
            <a:endParaRPr lang="th-TH" sz="4800" b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4800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เข้าที่</a:t>
            </a:r>
            <a:r>
              <a:rPr lang="th-TH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</a:t>
            </a:r>
            <a:r>
              <a:rPr lang="en-US" sz="4800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Epicor UAT </a:t>
            </a:r>
            <a:r>
              <a:rPr lang="en-US" sz="48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Environment</a:t>
            </a:r>
            <a:endParaRPr lang="th-TH" sz="4800" b="1" u="sng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3034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91859" y="5306460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คลิก           เพื่อเลือก สถานที่ที่จะเปิดสั่งซื้อ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8" t="89252" r="96674" b="6376"/>
          <a:stretch/>
        </p:blipFill>
        <p:spPr>
          <a:xfrm>
            <a:off x="1061181" y="5306460"/>
            <a:ext cx="704487" cy="6100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787"/>
          <a:stretch/>
        </p:blipFill>
        <p:spPr>
          <a:xfrm>
            <a:off x="291859" y="167425"/>
            <a:ext cx="8613013" cy="461063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15155" y="4662152"/>
            <a:ext cx="695459" cy="7469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188828" y="5970933"/>
            <a:ext cx="8613013" cy="484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จะมี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Site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ทั้งหมด  3 ที่ คือ </a:t>
            </a:r>
            <a:r>
              <a:rPr lang="en-US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สุรีย์ สำนักงานใหญ่  </a:t>
            </a:r>
            <a:r>
              <a:rPr lang="th-TH" sz="4000" b="1" dirty="0" smtClean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พร้าวหอม   </a:t>
            </a:r>
            <a:r>
              <a:rPr lang="th-TH" sz="4000" b="1" dirty="0" smtClean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ล้งมะพร้าว</a:t>
            </a:r>
            <a:endParaRPr lang="th-TH" sz="4000" b="1" dirty="0">
              <a:solidFill>
                <a:srgbClr val="00B05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730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905"/>
          <a:stretch/>
        </p:blipFill>
        <p:spPr>
          <a:xfrm>
            <a:off x="143691" y="244698"/>
            <a:ext cx="8910157" cy="471366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5637" y="5495798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กรณีนี้จะเลือกเป็น </a:t>
            </a:r>
            <a:r>
              <a:rPr lang="th-TH" sz="4000" b="1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ล้งมะพร้าว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เนื่องจากจะเปิดสั่งมะพร้าวลูกนำเข้า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55714" y="689249"/>
            <a:ext cx="5816187" cy="484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จะเห็นว่า ตรงสีเหลือง จะระบุชื่อของผู้ที่จะเปิดขอซื้อ และ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Site </a:t>
            </a: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ที่เลือก</a:t>
            </a:r>
            <a:endParaRPr lang="th-TH" sz="24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4667" t="2803" r="1347" b="94443"/>
          <a:stretch/>
        </p:blipFill>
        <p:spPr>
          <a:xfrm>
            <a:off x="1637848" y="387278"/>
            <a:ext cx="7416000" cy="26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96805" y="723365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CP Requisition Entry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เพื่อเข้าสู่โหมดการเปิดใบขอซื้อ (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PR)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085"/>
          <a:stretch/>
        </p:blipFill>
        <p:spPr>
          <a:xfrm>
            <a:off x="540913" y="1403798"/>
            <a:ext cx="8332631" cy="432730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893156" y="3471969"/>
            <a:ext cx="1784691" cy="6055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0913" y="111619"/>
            <a:ext cx="8603087" cy="80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ไปที่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Menu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แล้ว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9" t="10765" r="97035" b="84528"/>
          <a:stretch/>
        </p:blipFill>
        <p:spPr>
          <a:xfrm>
            <a:off x="2343954" y="218939"/>
            <a:ext cx="579550" cy="69546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378039" y="5877432"/>
            <a:ext cx="7302321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สามารถคลิกตรงรูปดาว เพื่อบันทึกไว้ในรายการโปรด </a:t>
            </a:r>
            <a:r>
              <a:rPr lang="en-US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(Favorites) </a:t>
            </a:r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จะได้ง่ายต่อการใช้งานครั้งต่อไปโดยไม่ต้องเข้าไปค้นหา แต่สามารถ คลิกที่ </a:t>
            </a:r>
            <a:r>
              <a:rPr lang="en-US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Favorites </a:t>
            </a:r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แล้วเลือก เมนูที่ต้องการใช้งานได้เลย</a:t>
            </a:r>
            <a:endParaRPr lang="th-TH" sz="40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0" y="5428650"/>
            <a:ext cx="1129215" cy="11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0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875"/>
          <a:stretch/>
        </p:blipFill>
        <p:spPr>
          <a:xfrm>
            <a:off x="128089" y="1298618"/>
            <a:ext cx="7470445" cy="395334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88643" y="27905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เพื่อเปิดขอซื้อและใส่รายละเอียดในการขอซื้อ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0456" y="546278"/>
            <a:ext cx="1056068" cy="10560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66" t="10230" r="96817" b="87018"/>
          <a:stretch/>
        </p:blipFill>
        <p:spPr>
          <a:xfrm>
            <a:off x="1584964" y="708338"/>
            <a:ext cx="719493" cy="5022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28089" y="6064462"/>
            <a:ext cx="3494878" cy="67902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ล้งมะพร้าว 11 ไร่ใช้ที่อยู่เป็น 69 ม.3 ต. บ้านบ่อ อ.เมืองสมุทรสาคร จ. สมุทรสาคร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40797" b="25410"/>
          <a:stretch/>
        </p:blipFill>
        <p:spPr>
          <a:xfrm>
            <a:off x="3817085" y="3208849"/>
            <a:ext cx="5076463" cy="359591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21861" y="1652618"/>
            <a:ext cx="3206141" cy="519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เมื่อคลิก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แล้วจะได้หน้านี้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912871" y="2055081"/>
            <a:ext cx="2873772" cy="1173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โดยจะมีข้อมูล</a:t>
            </a:r>
          </a:p>
          <a:p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Name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ชื่อ-นามสกุล ผู้ที่ขอซื้อ</a:t>
            </a:r>
          </a:p>
          <a:p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Ship To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ชื่อ-ที่อยู่ ของสถานที่ จัดส่ง </a:t>
            </a:r>
          </a:p>
          <a:p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</a:t>
            </a:r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Request Date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วันที่ที่เปิดขอซื้อ </a:t>
            </a:r>
            <a:endParaRPr lang="th-TH" sz="20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Heptagon 13"/>
          <p:cNvSpPr/>
          <p:nvPr/>
        </p:nvSpPr>
        <p:spPr>
          <a:xfrm>
            <a:off x="6519041" y="4516387"/>
            <a:ext cx="352425" cy="333375"/>
          </a:xfrm>
          <a:prstGeom prst="heptago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5" name="Heptagon 14"/>
          <p:cNvSpPr/>
          <p:nvPr/>
        </p:nvSpPr>
        <p:spPr>
          <a:xfrm>
            <a:off x="4912871" y="5173279"/>
            <a:ext cx="352425" cy="333375"/>
          </a:xfrm>
          <a:prstGeom prst="heptago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6" name="Heptagon 15"/>
          <p:cNvSpPr/>
          <p:nvPr/>
        </p:nvSpPr>
        <p:spPr>
          <a:xfrm>
            <a:off x="7516376" y="4098388"/>
            <a:ext cx="352425" cy="333375"/>
          </a:xfrm>
          <a:prstGeom prst="heptago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3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14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7738" y="182452"/>
            <a:ext cx="8896262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ขั้นตอนต่อไป ให้กด</a:t>
            </a:r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Tab </a:t>
            </a:r>
            <a:r>
              <a:rPr lang="th-TH" sz="3600" b="1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b="1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Summary 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และใส่รายละเอียด ให้ครบถ้วน</a:t>
            </a:r>
            <a:endParaRPr lang="th-TH" sz="36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4901"/>
          <a:stretch/>
        </p:blipFill>
        <p:spPr>
          <a:xfrm>
            <a:off x="108288" y="1356180"/>
            <a:ext cx="8950657" cy="327597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4578" y="2303287"/>
            <a:ext cx="4335917" cy="1339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38823" y="3557903"/>
            <a:ext cx="4159876" cy="1173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ข้อมูลในส่วนของ ที่ใส่กรอบสีแดง ไว้ จะขึ้นให้อัตโนมัติ</a:t>
            </a:r>
            <a:endParaRPr lang="en-US" sz="2000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88137" y="2303286"/>
            <a:ext cx="3670480" cy="1339403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0000CC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204759" y="3604589"/>
            <a:ext cx="3941827" cy="1173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กรอบสีน้ำเงินคือส่วนที่ต้องกรอกข้อมูลให้ครบถ้วน</a:t>
            </a:r>
            <a:endParaRPr lang="en-US" sz="20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48575" t="16722" r="29915" b="64022"/>
          <a:stretch/>
        </p:blipFill>
        <p:spPr>
          <a:xfrm>
            <a:off x="2521033" y="4505572"/>
            <a:ext cx="2683726" cy="1350749"/>
          </a:xfrm>
          <a:prstGeom prst="rect">
            <a:avLst/>
          </a:prstGeom>
          <a:ln w="19050">
            <a:solidFill>
              <a:srgbClr val="0000CC"/>
            </a:solidFill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4419147" y="2525908"/>
            <a:ext cx="2043713" cy="2418084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5576608" y="5072244"/>
            <a:ext cx="3194414" cy="1173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Division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ประเภทของใบขอซื้อ</a:t>
            </a:r>
          </a:p>
          <a:p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PRC =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ไลน์กะทิกระป๋อง</a:t>
            </a:r>
          </a:p>
          <a:p>
            <a:r>
              <a:rPr lang="en-US" sz="2800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PRL = </a:t>
            </a:r>
            <a:r>
              <a:rPr lang="th-TH" sz="2800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ล้งมะพร้าว 11 ไร่</a:t>
            </a:r>
          </a:p>
          <a:p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PRS =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ไลน์ซอส น้ำจิ้ม</a:t>
            </a:r>
          </a:p>
          <a:p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PRU =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ไลน์กะทิ </a:t>
            </a:r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UHT</a:t>
            </a:r>
          </a:p>
        </p:txBody>
      </p:sp>
    </p:spTree>
    <p:extLst>
      <p:ext uri="{BB962C8B-B14F-4D97-AF65-F5344CB8AC3E}">
        <p14:creationId xmlns:p14="http://schemas.microsoft.com/office/powerpoint/2010/main" val="120046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3760817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262308" y="0"/>
            <a:ext cx="881691" cy="1610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0" y="0"/>
            <a:ext cx="881691" cy="161043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825801"/>
              </p:ext>
            </p:extLst>
          </p:nvPr>
        </p:nvGraphicFramePr>
        <p:xfrm>
          <a:off x="491233" y="2240402"/>
          <a:ext cx="8211920" cy="3040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576">
                  <a:extLst>
                    <a:ext uri="{9D8B030D-6E8A-4147-A177-3AD203B41FA5}">
                      <a16:colId xmlns:a16="http://schemas.microsoft.com/office/drawing/2014/main" val="1804438471"/>
                    </a:ext>
                  </a:extLst>
                </a:gridCol>
                <a:gridCol w="6282344">
                  <a:extLst>
                    <a:ext uri="{9D8B030D-6E8A-4147-A177-3AD203B41FA5}">
                      <a16:colId xmlns:a16="http://schemas.microsoft.com/office/drawing/2014/main" val="512192202"/>
                    </a:ext>
                  </a:extLst>
                </a:gridCol>
              </a:tblGrid>
              <a:tr h="39204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กระบวนการ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(Process)</a:t>
                      </a:r>
                      <a:endParaRPr lang="th-TH" sz="250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POP-02 </a:t>
                      </a:r>
                      <a:r>
                        <a:rPr lang="th-TH" sz="23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กระบวนการเปิดใบขอซื้อลูกมะพร้าวนำเข้าต่างประเทศและกะทิโฟรเซ่น และค่าชิปปิ้ง-ค่าขนส่ง+อื่น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ๆ </a:t>
                      </a:r>
                      <a:endParaRPr lang="th-TH" sz="2300" b="0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312021"/>
                  </a:ext>
                </a:extLst>
              </a:tr>
              <a:tr h="2187389">
                <a:tc>
                  <a:txBody>
                    <a:bodyPr/>
                    <a:lstStyle/>
                    <a:p>
                      <a:r>
                        <a:rPr lang="th-TH" sz="2500" b="1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ข้อมูลที่ต้องใช้</a:t>
                      </a:r>
                    </a:p>
                    <a:p>
                      <a:r>
                        <a:rPr lang="th-TH" sz="2500" b="1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(</a:t>
                      </a:r>
                      <a:r>
                        <a:rPr lang="en-US" sz="2500" b="1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Input)</a:t>
                      </a:r>
                      <a:endParaRPr lang="th-TH" sz="2500" b="1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th-TH" sz="23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ปริมาณความต้องการใช้มะพร้าวเนื้อขาว/กะทิโฟรเซ่น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ต่อสัปดาห์ เพื่อนำมาใช้คำนวณจำนวนมะพร้าวตู้ที่ต้องสั่งซื้อ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เอกสารใบเสนอราคามะพร้าว / กะทิโฟรเซ่น และตารางเดินเรือ เพื่อกำหนดวันนำเข้า (</a:t>
                      </a:r>
                      <a:r>
                        <a:rPr lang="en-US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ETA.=Estimate time of arrival) 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เวลาเรือที่จะถึง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95127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912979" y="888093"/>
            <a:ext cx="7790174" cy="69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วิธีการเปิดใบขอซื้อมะพร้าวและกะทิโฟรเซ่น</a:t>
            </a:r>
            <a:endParaRPr lang="th-TH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72" y="5608128"/>
            <a:ext cx="1448158" cy="12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30021" r="-1" b="5643"/>
          <a:stretch/>
        </p:blipFill>
        <p:spPr>
          <a:xfrm>
            <a:off x="3140242" y="2483478"/>
            <a:ext cx="5643150" cy="427793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490079" y="5201994"/>
            <a:ext cx="2594022" cy="767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ตัวอย่างนี้เลือก </a:t>
            </a:r>
          </a:p>
          <a:p>
            <a:r>
              <a:rPr lang="th-TH" sz="2400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ฝ่ายผลิตล้งมะพร้าว 11 ไร่</a:t>
            </a:r>
            <a:endParaRPr lang="en-US" sz="2400" dirty="0" smtClean="0">
              <a:solidFill>
                <a:srgbClr val="0000CC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50339" y="3234920"/>
            <a:ext cx="2073501" cy="1339403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0000CC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78069" t="25725" r="14912" b="71312"/>
          <a:stretch/>
        </p:blipFill>
        <p:spPr>
          <a:xfrm>
            <a:off x="6366230" y="415404"/>
            <a:ext cx="1529554" cy="3630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30401" t="485" r="30501" b="64832"/>
          <a:stretch/>
        </p:blipFill>
        <p:spPr>
          <a:xfrm>
            <a:off x="2885545" y="831948"/>
            <a:ext cx="2111457" cy="10530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59668" t="13536" r="32579" b="82615"/>
          <a:stretch/>
        </p:blipFill>
        <p:spPr>
          <a:xfrm>
            <a:off x="6372957" y="835422"/>
            <a:ext cx="1406915" cy="392714"/>
          </a:xfrm>
          <a:prstGeom prst="rect">
            <a:avLst/>
          </a:prstGeom>
        </p:spPr>
      </p:pic>
      <p:sp>
        <p:nvSpPr>
          <p:cNvPr id="10" name="Heptagon 9"/>
          <p:cNvSpPr/>
          <p:nvPr/>
        </p:nvSpPr>
        <p:spPr>
          <a:xfrm>
            <a:off x="7313125" y="3173905"/>
            <a:ext cx="352425" cy="333375"/>
          </a:xfrm>
          <a:prstGeom prst="heptago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1" name="Heptagon 10"/>
          <p:cNvSpPr/>
          <p:nvPr/>
        </p:nvSpPr>
        <p:spPr>
          <a:xfrm>
            <a:off x="5625982" y="2748963"/>
            <a:ext cx="352425" cy="333375"/>
          </a:xfrm>
          <a:prstGeom prst="heptago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2" name="Heptagon 11"/>
          <p:cNvSpPr/>
          <p:nvPr/>
        </p:nvSpPr>
        <p:spPr>
          <a:xfrm>
            <a:off x="4053576" y="4622843"/>
            <a:ext cx="352425" cy="333375"/>
          </a:xfrm>
          <a:prstGeom prst="heptago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3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1201340" y="245422"/>
            <a:ext cx="5997953" cy="1173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การเลือกส่วนของ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Department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 คลิกที่ แถบสีเทาที่</a:t>
            </a:r>
          </a:p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จะได้หน้าจอนี้                                          ตามด้วยกด              </a:t>
            </a:r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1155737" y="1597716"/>
            <a:ext cx="5997953" cy="1173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ชื่อแต่ละฝ่ายก็จะโชว์ขึ้นมาทั้งหมด ให้เลือกฝ่ายที่ต้องการ</a:t>
            </a:r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6254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79892" t="31118" r="3775" b="61488"/>
          <a:stretch/>
        </p:blipFill>
        <p:spPr>
          <a:xfrm>
            <a:off x="7637172" y="3386606"/>
            <a:ext cx="1192929" cy="425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7389"/>
          <a:stretch/>
        </p:blipFill>
        <p:spPr>
          <a:xfrm>
            <a:off x="127311" y="1000258"/>
            <a:ext cx="8887900" cy="462781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394520" y="0"/>
            <a:ext cx="6842807" cy="1173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การเลือกส่วนของ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Material Type 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(ประเภทของกลุ่มงานที่จะสั่งซื้อ) </a:t>
            </a:r>
          </a:p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 คลิกที่ สามเหลี่ยม เพื่อเลือก ประเภทกลุ่มงาน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249137" y="3631842"/>
            <a:ext cx="3388035" cy="2850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ประเภทกลุ่มงาน มีดังนี้ </a:t>
            </a:r>
          </a:p>
          <a:p>
            <a:endParaRPr lang="en-US" sz="20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IGS  =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กลุ่มวัตถุดิบ </a:t>
            </a:r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RD</a:t>
            </a:r>
          </a:p>
          <a:p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PKS =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กลุ่ม</a:t>
            </a:r>
            <a:r>
              <a:rPr lang="th-TH" sz="20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วัสดุภัณฑ์และภาชนะบรรจุ </a:t>
            </a:r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Sauce</a:t>
            </a:r>
          </a:p>
          <a:p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POC =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กลุ่มกะทิกระป๋อง</a:t>
            </a:r>
            <a:endParaRPr lang="en-US" sz="20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POL =  </a:t>
            </a:r>
            <a:r>
              <a:rPr lang="th-TH" sz="2400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กลุ่ม ล้งมะพร้าว</a:t>
            </a:r>
            <a:endParaRPr lang="en-US" sz="2400" dirty="0" smtClean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POS =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กลุ่มผลิตภัณฑ์ซอส </a:t>
            </a:r>
            <a:endParaRPr lang="en-US" sz="20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POU =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กลุ่มกะทิ </a:t>
            </a:r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UHT</a:t>
            </a:r>
          </a:p>
          <a:p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RMS = </a:t>
            </a:r>
            <a:r>
              <a:rPr lang="th-TH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กลุ่มวัตถุดิบ </a:t>
            </a:r>
            <a:r>
              <a:rPr lang="en-US" sz="2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Sauce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91696" y="837127"/>
            <a:ext cx="4056845" cy="1519707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3359"/>
            <a:ext cx="2834641" cy="28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498103" y="273706"/>
            <a:ext cx="2395470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Area=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สถานที่ส่ง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2107"/>
            <a:ext cx="2834641" cy="2834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6499" t="-2671" r="11612" b="41578"/>
          <a:stretch/>
        </p:blipFill>
        <p:spPr>
          <a:xfrm>
            <a:off x="359391" y="1027173"/>
            <a:ext cx="8766759" cy="367717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482263" y="806116"/>
            <a:ext cx="323244" cy="2254394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2919152" y="4777381"/>
            <a:ext cx="5886355" cy="1478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โดยมีทั้งหมด 3 สถานที่ คือ </a:t>
            </a:r>
          </a:p>
          <a:p>
            <a:r>
              <a:rPr lang="en-US" sz="2800" dirty="0" err="1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Praohom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Area =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บ. สุรีย์ อินเตอร์ฟู้ดส์ จำกัด (สาขา 00001)</a:t>
            </a:r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800" dirty="0" err="1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Suree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Area </a:t>
            </a:r>
            <a:r>
              <a:rPr lang="en-US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= 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บ. สุรีย์ อินเตอร์ฟู้ดส์ จำกัด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(สำนักงานใหญ่)</a:t>
            </a:r>
          </a:p>
          <a:p>
            <a:r>
              <a:rPr lang="en-US" sz="3600" dirty="0" err="1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Lhong</a:t>
            </a:r>
            <a:r>
              <a:rPr lang="en-US" sz="3600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Area = </a:t>
            </a:r>
            <a:r>
              <a:rPr lang="th-TH" sz="3600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ล้งมะพร้าว 11 ไร่</a:t>
            </a:r>
          </a:p>
          <a:p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9899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2107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482560" y="649311"/>
            <a:ext cx="4829576" cy="528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Shipping Point=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แผนก/ฝ่ายที่รับสินค้า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42500"/>
          <a:stretch/>
        </p:blipFill>
        <p:spPr>
          <a:xfrm>
            <a:off x="272190" y="1603450"/>
            <a:ext cx="8761476" cy="28324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8879832" y="1177344"/>
            <a:ext cx="0" cy="2129097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920917" y="4319337"/>
            <a:ext cx="4112750" cy="542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ฝ่ายผลิต ล้งมะพร้าว 11 ไร่ – คุณทวีพงษ์ แสงเครือ</a:t>
            </a:r>
            <a:endParaRPr lang="th-TH" sz="32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76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42" t="5837" r="94990" b="91212"/>
          <a:stretch/>
        </p:blipFill>
        <p:spPr>
          <a:xfrm>
            <a:off x="4437127" y="128789"/>
            <a:ext cx="807692" cy="61818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66686" y="4110311"/>
            <a:ext cx="3174287" cy="85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เลขที่ใบขอซื้อ จะขึ้น ดังนี้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2107"/>
            <a:ext cx="2834641" cy="28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24757" y="12879"/>
            <a:ext cx="4829576" cy="85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เมื่อใส่รายละเอียดครบแล้ว กด บันทึก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454" t="1290" b="43871"/>
          <a:stretch/>
        </p:blipFill>
        <p:spPr>
          <a:xfrm>
            <a:off x="192510" y="1403204"/>
            <a:ext cx="8740316" cy="270710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840973" y="2647682"/>
            <a:ext cx="921697" cy="1462629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52394" t="25435" r="32791" b="70391"/>
          <a:stretch/>
        </p:blipFill>
        <p:spPr>
          <a:xfrm>
            <a:off x="4840973" y="4209444"/>
            <a:ext cx="4114111" cy="651740"/>
          </a:xfrm>
          <a:prstGeom prst="rect">
            <a:avLst/>
          </a:prstGeom>
          <a:ln w="38100"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29019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501" r="82439" b="84045"/>
          <a:stretch/>
        </p:blipFill>
        <p:spPr>
          <a:xfrm>
            <a:off x="481606" y="644478"/>
            <a:ext cx="3085842" cy="1329197"/>
          </a:xfrm>
          <a:prstGeom prst="rect">
            <a:avLst/>
          </a:prstGeom>
          <a:ln w="28575">
            <a:solidFill>
              <a:srgbClr val="0000CC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84426" y="1549207"/>
            <a:ext cx="463639" cy="3606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2107"/>
            <a:ext cx="2834641" cy="28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63651" y="0"/>
            <a:ext cx="6084912" cy="85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 Line 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เพื่อระบุรายการที่จะขอซื้อ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45036" y="12879"/>
            <a:ext cx="1847405" cy="85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ขั้นตอนต่อไป 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54" t="1290" b="43871"/>
          <a:stretch/>
        </p:blipFill>
        <p:spPr>
          <a:xfrm>
            <a:off x="445036" y="2163651"/>
            <a:ext cx="8454265" cy="2618509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21972" y="2331075"/>
            <a:ext cx="399245" cy="290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6233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146"/>
          <a:stretch/>
        </p:blipFill>
        <p:spPr>
          <a:xfrm>
            <a:off x="198833" y="1204176"/>
            <a:ext cx="8945167" cy="472010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37386" y="477069"/>
            <a:ext cx="7578862" cy="85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จะได้หน้าตาแบบนี้  คือยังเป็นแบบฟอร์มเปล่า ๆ ต้องกรอกข้อมูลที่ต้องการซื้อลงไป 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2107"/>
            <a:ext cx="2834641" cy="2834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2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608"/>
          <a:stretch/>
        </p:blipFill>
        <p:spPr>
          <a:xfrm>
            <a:off x="109825" y="946594"/>
            <a:ext cx="8866750" cy="465571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417320" y="246195"/>
            <a:ext cx="6084912" cy="85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ถ้าเรารู้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Part no.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ก็สามารถ ใส่ได้เลย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060620" y="1191294"/>
            <a:ext cx="25757" cy="2124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746975" y="6307931"/>
            <a:ext cx="8397025" cy="437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ส่วนของ </a:t>
            </a:r>
            <a:r>
              <a:rPr lang="en-US" sz="28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Class: / Reference category / Description </a:t>
            </a:r>
            <a:r>
              <a:rPr lang="th-TH" sz="28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ระบบจะขึ้นมาให้อัตโนมัติ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210400" y="3953391"/>
            <a:ext cx="3766176" cy="1610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Due Date :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วันที่ต้องการ ให้ระบุลงไป โดยการซื้อมะพร้าวจะใช้วันที่เรือถึง (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ETA)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ตามที่ระบุในใบเสนอราคา</a:t>
            </a:r>
          </a:p>
          <a:p>
            <a:endParaRPr lang="th-TH" sz="28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Request Date :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วันที่ขอซื้อ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377046" y="3687198"/>
            <a:ext cx="2833353" cy="4597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6193820"/>
            <a:ext cx="549278" cy="54927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2498501" y="3877385"/>
            <a:ext cx="2711898" cy="1505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2107"/>
            <a:ext cx="2834641" cy="28346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269"/>
          <a:stretch/>
        </p:blipFill>
        <p:spPr>
          <a:xfrm>
            <a:off x="353860" y="1738647"/>
            <a:ext cx="8455952" cy="44560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812" t="40977" r="80487" b="54622"/>
          <a:stretch/>
        </p:blipFill>
        <p:spPr>
          <a:xfrm>
            <a:off x="651978" y="1186332"/>
            <a:ext cx="1363097" cy="347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3436" t="17464" r="28812" b="78677"/>
          <a:stretch/>
        </p:blipFill>
        <p:spPr>
          <a:xfrm>
            <a:off x="5369172" y="1191296"/>
            <a:ext cx="1241886" cy="34772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10615" y="3670484"/>
            <a:ext cx="707464" cy="2189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ounded Rectangle 7"/>
          <p:cNvSpPr/>
          <p:nvPr/>
        </p:nvSpPr>
        <p:spPr>
          <a:xfrm>
            <a:off x="6540322" y="2779695"/>
            <a:ext cx="707464" cy="2189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ounded Rectangle 8"/>
          <p:cNvSpPr/>
          <p:nvPr/>
        </p:nvSpPr>
        <p:spPr>
          <a:xfrm>
            <a:off x="4722253" y="3610385"/>
            <a:ext cx="1408089" cy="3563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Heptagon 9"/>
          <p:cNvSpPr/>
          <p:nvPr/>
        </p:nvSpPr>
        <p:spPr>
          <a:xfrm>
            <a:off x="844070" y="3556045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1" name="Heptagon 10"/>
          <p:cNvSpPr/>
          <p:nvPr/>
        </p:nvSpPr>
        <p:spPr>
          <a:xfrm>
            <a:off x="5650221" y="3613658"/>
            <a:ext cx="298260" cy="297428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2" name="Heptagon 11"/>
          <p:cNvSpPr/>
          <p:nvPr/>
        </p:nvSpPr>
        <p:spPr>
          <a:xfrm>
            <a:off x="7233921" y="2703346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3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378488" y="4908459"/>
            <a:ext cx="3431324" cy="504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จะได้ชื่อตามคำที่ใช้ค้นหา แบบนี้ แล้วให้เราเลือกใช้ 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Part 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ตามที่เราจะขอซื้อได้เลยค่ะ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40180" y="4610637"/>
            <a:ext cx="1367645" cy="657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" y="4403936"/>
            <a:ext cx="2834641" cy="28346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109824" y="32193"/>
            <a:ext cx="8944024" cy="1526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แต่ถ้าไม่รู้ สามารถ ค้นหาได้โดย</a:t>
            </a:r>
          </a:p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ที่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Part/Rev  </a:t>
            </a:r>
            <a:r>
              <a:rPr lang="th-TH" sz="3200" b="1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แล้วพิมพ์คำที่ต้องการ</a:t>
            </a:r>
            <a:r>
              <a:rPr lang="th-TH" sz="3200" b="1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ค้นหา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 </a:t>
            </a:r>
            <a:r>
              <a:rPr lang="en-US" sz="3200" b="1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Search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แบบนี้ได้เลยค่ะ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55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39621" y="0"/>
            <a:ext cx="7954291" cy="878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Part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เรียบร้อยแล้วให้ใส่จำนวน และเลือกหน่วยนับให้ถูกต้อง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327" t="6069" r="95411" b="91412"/>
          <a:stretch/>
        </p:blipFill>
        <p:spPr>
          <a:xfrm>
            <a:off x="4493035" y="5585198"/>
            <a:ext cx="259909" cy="291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6143"/>
          <a:stretch/>
        </p:blipFill>
        <p:spPr>
          <a:xfrm>
            <a:off x="132911" y="753737"/>
            <a:ext cx="8902885" cy="469792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134118" y="2949262"/>
            <a:ext cx="1918952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" y="4403936"/>
            <a:ext cx="2834641" cy="28346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404258" y="5434115"/>
            <a:ext cx="5439584" cy="644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เมื่อใส่รายละเอียดครบแล้ว กด         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sz="28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39621" y="5832516"/>
            <a:ext cx="6451855" cy="745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***  หน่วยที่เราเลือกใช้ คือ </a:t>
            </a:r>
            <a:r>
              <a:rPr lang="en-US" sz="25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Kg. </a:t>
            </a:r>
            <a:r>
              <a:rPr lang="th-TH" sz="25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เนื่องจากเราซื้อมะพร้าวลูกเป็น กิโลกรัม</a:t>
            </a:r>
            <a:endParaRPr lang="th-TH" sz="25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948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3760817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262308" y="0"/>
            <a:ext cx="881691" cy="1610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0" y="0"/>
            <a:ext cx="881691" cy="161043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99679"/>
              </p:ext>
            </p:extLst>
          </p:nvPr>
        </p:nvGraphicFramePr>
        <p:xfrm>
          <a:off x="491232" y="1646897"/>
          <a:ext cx="8325221" cy="4761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199">
                  <a:extLst>
                    <a:ext uri="{9D8B030D-6E8A-4147-A177-3AD203B41FA5}">
                      <a16:colId xmlns:a16="http://schemas.microsoft.com/office/drawing/2014/main" val="1804438471"/>
                    </a:ext>
                  </a:extLst>
                </a:gridCol>
                <a:gridCol w="6369022">
                  <a:extLst>
                    <a:ext uri="{9D8B030D-6E8A-4147-A177-3AD203B41FA5}">
                      <a16:colId xmlns:a16="http://schemas.microsoft.com/office/drawing/2014/main" val="512192202"/>
                    </a:ext>
                  </a:extLst>
                </a:gridCol>
              </a:tblGrid>
              <a:tr h="4761703">
                <a:tc>
                  <a:txBody>
                    <a:bodyPr/>
                    <a:lstStyle/>
                    <a:p>
                      <a:r>
                        <a:rPr lang="th-TH" sz="2500" b="1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ข้อมูลที่ต้องใช้</a:t>
                      </a:r>
                    </a:p>
                    <a:p>
                      <a:r>
                        <a:rPr lang="th-TH" sz="2500" b="1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(</a:t>
                      </a:r>
                      <a:r>
                        <a:rPr lang="en-US" sz="2500" b="1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Input)</a:t>
                      </a:r>
                      <a:endParaRPr lang="th-TH" sz="2500" b="1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   สิทธิประโยชน์ที่จะใช้ในการนำเข้ามะพร้าว ซึ่งมี 3 สิทธิ ดังนี้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3.1 ใช้สิทธิ </a:t>
                      </a:r>
                      <a:r>
                        <a:rPr lang="en-US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AFTA 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แต่ปัจจุบันไม่เปิดโควต้า การใช้สิทธินี้ จะได้เฉพาะ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นำเข้าล้งสุรีย์ เท่านั้น (ไม่เสียภาษี) ใช้ที่อยู่ บ. สุรีย์ อินเตอร์ฟู้ดส์ จำกัด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(สำนักงานใหญ่) คือ 11/13 ม. 3 ต.บ้านบ่อ อ.เมืองสมุทรสาคร  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จ. สมุทรสาคร 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3.2 ใช้สิทธิมาตรา 29 เสียภาษี 54</a:t>
                      </a:r>
                      <a:r>
                        <a:rPr lang="en-US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%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การนำเข้าจะใช้ที่อยู่ ของ 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บ. สุรีย์ อินเตอร์ฟู้ดส์ จำกัด (สาขา 00001) – พร้าวหอม เป็นผู้นำเข้า 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 คือ 99/95 ม. 2 ต.นาโคก อ.เมืองสมุทรสาคร จ. สมุทรสาคร 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3.3 ใช้สิทธิประโยชน์ </a:t>
                      </a:r>
                      <a:r>
                        <a:rPr lang="en-US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BOI 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ไม่เสียภาษี การนำเข้าจะใช้ที่อยู่ บ. สุรีย์ 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อินเตอร์ฟู้ดส์ จำกัด (สำนักงานใหญ่) เป็นผู้นำเข้า คือ 11/13 ม. 3 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ต.บ้านบ่อ อ.เมืองสมุทรสาคร จ. สมุทรสาคร  ซึ่งการนำเข้าโดย 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ใช้สิทธินี้ต้องเช็ค </a:t>
                      </a:r>
                      <a:r>
                        <a:rPr lang="en-US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Max Stock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ของมะพร้าว คือยอดที่สามารถจะ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 นำเข้าได้โดยต้องหักของที่สั่งแต่ยังไม่นำเข้าออกด้วย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95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9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540" b="6456"/>
          <a:stretch/>
        </p:blipFill>
        <p:spPr>
          <a:xfrm>
            <a:off x="527930" y="2300352"/>
            <a:ext cx="8062278" cy="430651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78107" y="803583"/>
            <a:ext cx="4262842" cy="1526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หรือ สสามารถ ค้นหา ชื่อ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ได้โดย</a:t>
            </a:r>
          </a:p>
          <a:p>
            <a:pPr marL="514350" indent="-51435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ที่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ID.   </a:t>
            </a:r>
            <a:endParaRPr lang="th-TH" sz="24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514350" indent="-51435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พิมพ์ ชื่อ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ที่ต้องการ </a:t>
            </a:r>
          </a:p>
          <a:p>
            <a:pPr marL="514350" indent="-51435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Search</a:t>
            </a:r>
            <a:endParaRPr lang="th-TH" sz="24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Heptagon 7"/>
          <p:cNvSpPr/>
          <p:nvPr/>
        </p:nvSpPr>
        <p:spPr>
          <a:xfrm>
            <a:off x="1044751" y="5247789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9" name="Heptagon 8"/>
          <p:cNvSpPr/>
          <p:nvPr/>
        </p:nvSpPr>
        <p:spPr>
          <a:xfrm>
            <a:off x="4757103" y="302586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0" name="Heptagon 9"/>
          <p:cNvSpPr/>
          <p:nvPr/>
        </p:nvSpPr>
        <p:spPr>
          <a:xfrm>
            <a:off x="5838930" y="2692487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rgbClr val="0000CC"/>
                </a:solidFill>
                <a:cs typeface="+mj-cs"/>
              </a:rPr>
              <a:t>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1933" y="3997155"/>
            <a:ext cx="2834641" cy="28346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308991" y="282982"/>
            <a:ext cx="8667586" cy="878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กรณีที่ทราบว่าจะซื้อจาก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รายใด ราคาเท่าไหร่ สามารถใส่รายละเอียดได้เลยค่ะ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9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413" b="7067"/>
          <a:stretch/>
        </p:blipFill>
        <p:spPr>
          <a:xfrm>
            <a:off x="199976" y="1017430"/>
            <a:ext cx="8725083" cy="439139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694286" y="4367618"/>
            <a:ext cx="463639" cy="3606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ight Arrow 7"/>
          <p:cNvSpPr/>
          <p:nvPr/>
        </p:nvSpPr>
        <p:spPr>
          <a:xfrm rot="5400000">
            <a:off x="5220949" y="3697309"/>
            <a:ext cx="463639" cy="3606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1933" y="3997155"/>
            <a:ext cx="2834641" cy="2834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3008" y="462380"/>
            <a:ext cx="8944024" cy="55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Currency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(สกุลเงิน) ที่ใช้ในการเปิดขอซื้อ และใส่ราคา ต่อ หน่วย </a:t>
            </a:r>
            <a:endParaRPr lang="th-TH" sz="28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74347" y="5842785"/>
            <a:ext cx="7632526" cy="55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หน่วยที่เลือกในการซื้อมะพร้าวลูกนำเข้า คือ </a:t>
            </a:r>
            <a:r>
              <a:rPr lang="en-US" sz="28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kg. </a:t>
            </a:r>
            <a:r>
              <a:rPr lang="th-TH" sz="28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/      และ ราคา ต่อ </a:t>
            </a:r>
            <a:r>
              <a:rPr lang="en-US" sz="28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Unit </a:t>
            </a:r>
            <a:r>
              <a:rPr lang="th-TH" sz="28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/1</a:t>
            </a:r>
            <a:endParaRPr lang="th-TH" sz="28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930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76494" y="99697"/>
            <a:ext cx="8944024" cy="55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 ที่จะพิมพ์รายละเอียดเพิ่มเติม ให้ไปที่  </a:t>
            </a:r>
            <a:endParaRPr lang="th-TH" sz="28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4607" b="33597"/>
          <a:stretch/>
        </p:blipFill>
        <p:spPr>
          <a:xfrm>
            <a:off x="422434" y="2192192"/>
            <a:ext cx="8499108" cy="420860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02287" y="3618964"/>
            <a:ext cx="2047741" cy="11977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Heptagon 10"/>
          <p:cNvSpPr/>
          <p:nvPr/>
        </p:nvSpPr>
        <p:spPr>
          <a:xfrm>
            <a:off x="4050914" y="301513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2" name="Heptagon 11"/>
          <p:cNvSpPr/>
          <p:nvPr/>
        </p:nvSpPr>
        <p:spPr>
          <a:xfrm>
            <a:off x="3353308" y="3257685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1933" y="3997155"/>
            <a:ext cx="2834641" cy="28346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99976" y="789975"/>
            <a:ext cx="8944024" cy="1281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Lines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 </a:t>
            </a:r>
            <a:r>
              <a:rPr lang="en-US" sz="2400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Comments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แล้วพิมพ์รายละเอียดที่ต้องการเพิ่มเติมได้เลยค่ะ ส่วนของมะพร้าวนำเข้า</a:t>
            </a:r>
          </a:p>
          <a:p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รายละเอียดที่ใส่ จะมี จำนวนตู้ / สิทธิ ที่ใช้ / ใบเสนอราคาเลขที่ / วันที่เรือถึง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ETA.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/ ราคาต่อหน่วย / ยอดเงินรวมตามใบเสนอราคา</a:t>
            </a:r>
          </a:p>
          <a:p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th-TH" sz="24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24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12100" y="88915"/>
            <a:ext cx="8944024" cy="55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b="1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 ที่จะแนบเอกสาร</a:t>
            </a:r>
            <a:endParaRPr lang="th-TH" sz="2800" b="1" dirty="0">
              <a:solidFill>
                <a:srgbClr val="0000CC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7553" b="51744"/>
          <a:stretch/>
        </p:blipFill>
        <p:spPr>
          <a:xfrm>
            <a:off x="199976" y="1468189"/>
            <a:ext cx="8686447" cy="2858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0813" t="6095" r="87585" b="91425"/>
          <a:stretch/>
        </p:blipFill>
        <p:spPr>
          <a:xfrm>
            <a:off x="1985779" y="586989"/>
            <a:ext cx="511620" cy="445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0813" t="6095" r="87585" b="91425"/>
          <a:stretch/>
        </p:blipFill>
        <p:spPr>
          <a:xfrm>
            <a:off x="1198021" y="1620474"/>
            <a:ext cx="444696" cy="38686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1" name="Heptagon 10"/>
          <p:cNvSpPr/>
          <p:nvPr/>
        </p:nvSpPr>
        <p:spPr>
          <a:xfrm>
            <a:off x="1642717" y="1429160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2" name="Heptagon 11"/>
          <p:cNvSpPr/>
          <p:nvPr/>
        </p:nvSpPr>
        <p:spPr>
          <a:xfrm>
            <a:off x="7164559" y="2615541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3" name="Heptagon 12"/>
          <p:cNvSpPr/>
          <p:nvPr/>
        </p:nvSpPr>
        <p:spPr>
          <a:xfrm>
            <a:off x="3127731" y="3054828"/>
            <a:ext cx="327850" cy="283797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3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4" name="Heptagon 13"/>
          <p:cNvSpPr/>
          <p:nvPr/>
        </p:nvSpPr>
        <p:spPr>
          <a:xfrm>
            <a:off x="6604572" y="3310207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4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1933" y="3997155"/>
            <a:ext cx="2834641" cy="28346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199976" y="506637"/>
            <a:ext cx="8944024" cy="1064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ให้ไปที่ สัญลักษณ์              จะขึ้นหน้า </a:t>
            </a:r>
            <a:r>
              <a:rPr lang="en-US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Attachment Management </a:t>
            </a:r>
            <a:r>
              <a:rPr lang="th-TH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ให้กด </a:t>
            </a:r>
            <a:r>
              <a:rPr lang="en-US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Browse</a:t>
            </a:r>
            <a:r>
              <a:rPr lang="th-TH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เพื่อเลือก </a:t>
            </a:r>
            <a:r>
              <a:rPr lang="en-US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File </a:t>
            </a:r>
            <a:r>
              <a:rPr lang="th-TH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เอกสารแนบที่อยู่ในคอมพิวเตอร์ของเรา และใส่ชื่อ</a:t>
            </a:r>
            <a:r>
              <a:rPr lang="th-TH" sz="2500" dirty="0">
                <a:solidFill>
                  <a:srgbClr val="0000CC"/>
                </a:solidFill>
                <a:latin typeface="Angsana New" panose="02020603050405020304" pitchFamily="18" charset="-34"/>
              </a:rPr>
              <a:t>เอกสารแนบ </a:t>
            </a:r>
            <a:r>
              <a:rPr lang="th-TH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ในช่อง </a:t>
            </a:r>
            <a:r>
              <a:rPr lang="en-US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Title </a:t>
            </a:r>
            <a:r>
              <a:rPr lang="th-TH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ให้เรียบร้อย แล้วกด </a:t>
            </a:r>
            <a:r>
              <a:rPr lang="en-US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OK</a:t>
            </a:r>
            <a:endParaRPr lang="th-TH" sz="2500" dirty="0">
              <a:solidFill>
                <a:srgbClr val="0000CC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513626" y="3499935"/>
            <a:ext cx="7102038" cy="2006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คลิกที่ 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Attachment Management </a:t>
            </a:r>
          </a:p>
          <a:p>
            <a:pPr marL="457200" indent="-457200">
              <a:buAutoNum type="arabicPeriod"/>
            </a:pP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Browse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เพื่อเลือกไฟล์งานเอกสารที่จะแนบ</a:t>
            </a:r>
          </a:p>
          <a:p>
            <a:pPr marL="457200" indent="-457200">
              <a:buAutoNum type="arabicPeriod"/>
            </a:pP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ใส่ชื่อของเอกสารแนบ เช่น </a:t>
            </a:r>
            <a:r>
              <a:rPr lang="th-TH" sz="25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ใบเสนอราคา </a:t>
            </a:r>
            <a:r>
              <a:rPr lang="en-US" sz="25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SF</a:t>
            </a:r>
            <a:r>
              <a:rPr lang="th-TH" sz="25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/0809/77/</a:t>
            </a:r>
            <a:r>
              <a:rPr lang="en-US" sz="25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TH/24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เป็นต้น</a:t>
            </a:r>
          </a:p>
          <a:p>
            <a:pPr marL="457200" indent="-457200">
              <a:buAutoNum type="arabicPeriod"/>
            </a:pP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OK. </a:t>
            </a:r>
            <a:endParaRPr lang="th-TH" sz="25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052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2163" b="57969"/>
          <a:stretch/>
        </p:blipFill>
        <p:spPr>
          <a:xfrm>
            <a:off x="328765" y="2012505"/>
            <a:ext cx="8420986" cy="255654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1796" y="1247268"/>
            <a:ext cx="5981883" cy="503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เอกสารแนบก็จะถูกแนบอยู่ใน </a:t>
            </a:r>
            <a:r>
              <a:rPr lang="en-US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Lines </a:t>
            </a:r>
            <a:r>
              <a:rPr lang="th-TH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ที่เราขอซื้อ แบบนี้</a:t>
            </a:r>
            <a:endParaRPr lang="th-TH" sz="2500" dirty="0">
              <a:solidFill>
                <a:srgbClr val="0000CC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1933" y="3997155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39923" t="61915" r="16826" b="23951"/>
          <a:stretch/>
        </p:blipFill>
        <p:spPr>
          <a:xfrm>
            <a:off x="2171948" y="4518294"/>
            <a:ext cx="6417958" cy="637893"/>
          </a:xfrm>
          <a:prstGeom prst="rect">
            <a:avLst/>
          </a:prstGeom>
          <a:ln w="38100">
            <a:solidFill>
              <a:srgbClr val="0000CC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3670479" y="3966694"/>
            <a:ext cx="656822" cy="540913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25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307560" y="450842"/>
            <a:ext cx="6715978" cy="503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ถ้าอยากจะดู หรือ ปริ้น ใบเสนอราคา ให้ กดที่ </a:t>
            </a:r>
            <a:r>
              <a:rPr lang="en-US" sz="2500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View </a:t>
            </a:r>
            <a:endParaRPr lang="th-TH" sz="2500" dirty="0">
              <a:solidFill>
                <a:srgbClr val="0000CC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7434"/>
          <a:stretch/>
        </p:blipFill>
        <p:spPr>
          <a:xfrm>
            <a:off x="154098" y="1063298"/>
            <a:ext cx="8816785" cy="45885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5455"/>
          <a:stretch/>
        </p:blipFill>
        <p:spPr>
          <a:xfrm>
            <a:off x="3465917" y="3571571"/>
            <a:ext cx="5613754" cy="3142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2378147" y="5393483"/>
            <a:ext cx="731982" cy="2583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7" y="2688015"/>
            <a:ext cx="2834641" cy="283464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393177" y="5411123"/>
            <a:ext cx="702470" cy="227828"/>
          </a:xfrm>
          <a:prstGeom prst="roundRect">
            <a:avLst>
              <a:gd name="adj" fmla="val 3166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28219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4448" y="1467679"/>
            <a:ext cx="6310649" cy="438898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270242" y="248038"/>
            <a:ext cx="5048520" cy="1081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600" b="1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ข้อมูลค่าชิปปิ้ง – ค่าขนส่ง + อื่น ๆ</a:t>
            </a:r>
          </a:p>
          <a:p>
            <a:pPr algn="ctr"/>
            <a:r>
              <a:rPr lang="th-TH" sz="3600" b="1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 บริษัท ฮูดา เซอร์วิส จำกัด </a:t>
            </a:r>
            <a:endParaRPr lang="th-TH" sz="3600" b="1" dirty="0">
              <a:solidFill>
                <a:srgbClr val="00206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17430" y="4855335"/>
            <a:ext cx="2002665" cy="2002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873841" y="322424"/>
            <a:ext cx="8952930" cy="590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คลิก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New Line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  เพื่อเปิดขอซื้อ ค่าชิปปิ้ง อีก 1 รายการ </a:t>
            </a:r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b="38786"/>
          <a:stretch/>
        </p:blipFill>
        <p:spPr>
          <a:xfrm>
            <a:off x="292317" y="1793141"/>
            <a:ext cx="8414134" cy="2895817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2264898" y="960113"/>
            <a:ext cx="6875205" cy="833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ใส่รายละเอียด เหมือนขั้นตอนการเปิดขอซื้อมะพร้าวลูกโดยต้องใส่ข้อมูลให้ครบถ้วน</a:t>
            </a:r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t="2501" r="82439" b="84045"/>
          <a:stretch/>
        </p:blipFill>
        <p:spPr>
          <a:xfrm>
            <a:off x="292317" y="818444"/>
            <a:ext cx="1933944" cy="833028"/>
          </a:xfrm>
          <a:prstGeom prst="rect">
            <a:avLst/>
          </a:prstGeom>
          <a:ln w="28575"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216830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73841" y="1014220"/>
            <a:ext cx="7970294" cy="824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เมื่อเข้าหน้าสู่หน้า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Line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ให้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ใส่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Code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ของ </a:t>
            </a:r>
            <a:r>
              <a:rPr lang="th-TH" sz="3200" b="1" dirty="0" smtClean="0">
                <a:solidFill>
                  <a:srgbClr val="0000CC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ngsana New" panose="02020603050405020304" pitchFamily="18" charset="-34"/>
              </a:rPr>
              <a:t>ค่าชิปปิ้ง คือ </a:t>
            </a:r>
            <a:r>
              <a:rPr lang="en-US" sz="3200" b="1" dirty="0" smtClean="0">
                <a:solidFill>
                  <a:srgbClr val="0000CC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ngsana New" panose="02020603050405020304" pitchFamily="18" charset="-34"/>
              </a:rPr>
              <a:t>RC02000001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3841" y="1735541"/>
            <a:ext cx="7970294" cy="1500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ใส่ วันที่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Due Date /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วันที่ขอซื้อ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/ 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จำนวน / หน่วยนับ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และถ้ารู้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Supplier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ก็สามารถใส่ได้เลย / เลือกสกุลเงิน     เมื่อใส่รายละเอียดครบแล้ว กด       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SAVE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94704" y="3125966"/>
            <a:ext cx="7289442" cy="2936385"/>
            <a:chOff x="191070" y="879140"/>
            <a:chExt cx="8802683" cy="44914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b="9246"/>
            <a:stretch/>
          </p:blipFill>
          <p:spPr>
            <a:xfrm>
              <a:off x="191070" y="879140"/>
              <a:ext cx="8802683" cy="449149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55313" y="2767144"/>
              <a:ext cx="2459864" cy="106894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49487" y="2767144"/>
              <a:ext cx="1742974" cy="81136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55313" y="3885459"/>
              <a:ext cx="2459864" cy="1068946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3327" t="6069" r="95411" b="91412"/>
          <a:stretch/>
        </p:blipFill>
        <p:spPr>
          <a:xfrm>
            <a:off x="6558298" y="2539335"/>
            <a:ext cx="259909" cy="2918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9359" y="4358210"/>
            <a:ext cx="2834641" cy="28346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8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897"/>
          <a:stretch/>
        </p:blipFill>
        <p:spPr>
          <a:xfrm>
            <a:off x="334851" y="1663097"/>
            <a:ext cx="8414134" cy="435709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307432" y="830069"/>
            <a:ext cx="6875205" cy="833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ใส่รายละเอียด เหมือนขั้นตอนการเปิดขอซื้อค่าชิปปิ้งโดยต้องใส่ข้อมูลให้ครบถ้วน</a:t>
            </a:r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455" y="4023359"/>
            <a:ext cx="2834641" cy="2834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5210" y="170177"/>
            <a:ext cx="8952930" cy="590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คลิก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New Line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  เพื่อเปิดขอซื้อ ค่าขนส่ง + อื่น ๆ อีก 1 รายการ </a:t>
            </a:r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2501" r="82439" b="84045"/>
          <a:stretch/>
        </p:blipFill>
        <p:spPr>
          <a:xfrm>
            <a:off x="334851" y="688400"/>
            <a:ext cx="1933944" cy="833028"/>
          </a:xfrm>
          <a:prstGeom prst="rect">
            <a:avLst/>
          </a:prstGeom>
          <a:ln w="28575"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241014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3760817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165660"/>
              </p:ext>
            </p:extLst>
          </p:nvPr>
        </p:nvGraphicFramePr>
        <p:xfrm>
          <a:off x="498046" y="1795993"/>
          <a:ext cx="8134846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466">
                  <a:extLst>
                    <a:ext uri="{9D8B030D-6E8A-4147-A177-3AD203B41FA5}">
                      <a16:colId xmlns:a16="http://schemas.microsoft.com/office/drawing/2014/main" val="1804438471"/>
                    </a:ext>
                  </a:extLst>
                </a:gridCol>
                <a:gridCol w="6223380">
                  <a:extLst>
                    <a:ext uri="{9D8B030D-6E8A-4147-A177-3AD203B41FA5}">
                      <a16:colId xmlns:a16="http://schemas.microsoft.com/office/drawing/2014/main" val="512192202"/>
                    </a:ext>
                  </a:extLst>
                </a:gridCol>
              </a:tblGrid>
              <a:tr h="56917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ขั้นตอนย่อย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(</a:t>
                      </a:r>
                      <a:r>
                        <a:rPr lang="en-US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Sub Process)</a:t>
                      </a:r>
                      <a:endParaRPr lang="th-TH" sz="250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th-TH" sz="25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การขอเอกสารใบเสนอราคาจาก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Supplier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ก่อนการสั่งมะพร้าวซึ่งจะขอและสั่งล่วงหน้า 15 วัน ก่อนที่จะต้องการให้มะพร้าวเข้า สำหรับมะพร้าวอินโดนีเซีย ส่วนมะพร้าวเวียดนามใช้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Lead time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7-10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วัน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    การสั่งมะพร้าวจะทำการแจ้งความต้องการโดยแจ้งจำนวน ตู้   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กำหนดเรือถึง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ETA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กับ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Supplier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ทางไลน์ และแจ้งให้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supplier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ส่ง   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เอกสารใบเสนอราคา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Quotation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มาทาง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e-mail.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     การตรวจสอบใบเสนอราคาและเซ็นต์ยืนยันการสั่งซื้อและส่งกลับ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Supplier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ทาง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e-mail</a:t>
                      </a:r>
                      <a:endParaRPr lang="th-TH" sz="2500" b="0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31202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42" y="5608128"/>
            <a:ext cx="1448158" cy="12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1368"/>
          <a:stretch/>
        </p:blipFill>
        <p:spPr>
          <a:xfrm>
            <a:off x="301309" y="2123276"/>
            <a:ext cx="8577906" cy="427445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8234" y="328750"/>
            <a:ext cx="8097430" cy="523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เ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มื่อเข้าหน้าสู่หน้า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Line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ให้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ใส่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Code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ของ </a:t>
            </a:r>
            <a:r>
              <a:rPr lang="th-TH" sz="3200" b="1" dirty="0" smtClean="0">
                <a:solidFill>
                  <a:srgbClr val="0000CC"/>
                </a:solidFill>
                <a:effectLst>
                  <a:glow rad="101600">
                    <a:srgbClr val="FFFF99">
                      <a:alpha val="60000"/>
                    </a:srgbClr>
                  </a:glow>
                </a:effectLst>
                <a:latin typeface="Angsana New" panose="02020603050405020304" pitchFamily="18" charset="-34"/>
              </a:rPr>
              <a:t>ค่าขนส่ง+อื่น ๆ คือ </a:t>
            </a:r>
            <a:r>
              <a:rPr lang="en-US" sz="3200" b="1" dirty="0" smtClean="0">
                <a:solidFill>
                  <a:srgbClr val="0000CC"/>
                </a:solidFill>
                <a:effectLst>
                  <a:glow rad="101600">
                    <a:srgbClr val="FFFF99">
                      <a:alpha val="60000"/>
                    </a:srgbClr>
                  </a:glow>
                </a:effectLst>
                <a:latin typeface="Angsana New" panose="02020603050405020304" pitchFamily="18" charset="-34"/>
              </a:rPr>
              <a:t>RC02000002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8234" y="1236553"/>
            <a:ext cx="8484100" cy="1019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ใส่ วันที่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Due Date /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วันที่ขอซื้อ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/ 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จำนวน / หน่วยนับ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และถ้ารู้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Supplier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ก็สามารถใส่ได้เลย / เลือกสกุล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เงิน อย่าลืม รายการค่าขนส่ง ไม่มี </a:t>
            </a:r>
            <a:r>
              <a:rPr lang="en-US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Vat 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ให้คลิก                  เอาเครื่องหมาย ถูก ออก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เมื่อ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ใส่รายละเอียดครบแล้ว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กด      </a:t>
            </a:r>
            <a:r>
              <a:rPr lang="en-US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SAVE</a:t>
            </a:r>
          </a:p>
          <a:p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7672" y="3911085"/>
            <a:ext cx="2469021" cy="111167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1508403" y="5055158"/>
            <a:ext cx="2469021" cy="11116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4026932" y="4036729"/>
            <a:ext cx="1652652" cy="38730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Up Arrow 4"/>
          <p:cNvSpPr/>
          <p:nvPr/>
        </p:nvSpPr>
        <p:spPr>
          <a:xfrm>
            <a:off x="4469741" y="4599322"/>
            <a:ext cx="301214" cy="36684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4406" t="53685" r="39558" b="42842"/>
          <a:stretch/>
        </p:blipFill>
        <p:spPr>
          <a:xfrm>
            <a:off x="4809592" y="4534927"/>
            <a:ext cx="928048" cy="30025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455" y="4023359"/>
            <a:ext cx="2834641" cy="28346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54406" t="53685" r="39558" b="42842"/>
          <a:stretch/>
        </p:blipFill>
        <p:spPr>
          <a:xfrm>
            <a:off x="6395875" y="1350719"/>
            <a:ext cx="928048" cy="3002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3327" t="6069" r="95411" b="91412"/>
          <a:stretch/>
        </p:blipFill>
        <p:spPr>
          <a:xfrm>
            <a:off x="4332798" y="1774624"/>
            <a:ext cx="259909" cy="2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423"/>
          <a:stretch/>
        </p:blipFill>
        <p:spPr>
          <a:xfrm>
            <a:off x="191070" y="928048"/>
            <a:ext cx="8429332" cy="433998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09316" y="80259"/>
            <a:ext cx="8666327" cy="767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คลิกที่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Tab – Summary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ก็จะเห็นว่า มี 2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Line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(คือ มี 2 รายการ อยู่ในใบขอซื้อนี้)</a:t>
            </a:r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9359" y="4358210"/>
            <a:ext cx="2834641" cy="2834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943"/>
          <a:stretch/>
        </p:blipFill>
        <p:spPr>
          <a:xfrm>
            <a:off x="191070" y="1892384"/>
            <a:ext cx="5522936" cy="29206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878"/>
          <a:stretch/>
        </p:blipFill>
        <p:spPr>
          <a:xfrm>
            <a:off x="3409141" y="3848669"/>
            <a:ext cx="5734859" cy="3002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601" t="20144" r="52781" b="75534"/>
          <a:stretch/>
        </p:blipFill>
        <p:spPr>
          <a:xfrm>
            <a:off x="954575" y="1317273"/>
            <a:ext cx="3316712" cy="48495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1266" t="20563" r="52053" b="75324"/>
          <a:stretch/>
        </p:blipFill>
        <p:spPr>
          <a:xfrm>
            <a:off x="4892115" y="3324708"/>
            <a:ext cx="3501258" cy="485324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8" name="Rounded Rectangle 7"/>
          <p:cNvSpPr/>
          <p:nvPr/>
        </p:nvSpPr>
        <p:spPr>
          <a:xfrm>
            <a:off x="5188647" y="4485456"/>
            <a:ext cx="1034732" cy="1957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ounded Rectangle 8"/>
          <p:cNvSpPr/>
          <p:nvPr/>
        </p:nvSpPr>
        <p:spPr>
          <a:xfrm>
            <a:off x="1847212" y="2495154"/>
            <a:ext cx="1034732" cy="1957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6" y="4023359"/>
            <a:ext cx="2834641" cy="28346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16408" y="250396"/>
            <a:ext cx="8509225" cy="1018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หรือ ถ้าคลิกที่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Tab – Lines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ก็จะเห็นว่า มี 2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Line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สามารถกด ปุ่มลูกศร เลื่อนดูรายละเอียดของ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Line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1 และ 2 ได้</a:t>
            </a:r>
            <a:endParaRPr lang="en-US" sz="28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282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29" t="5355" r="71064" b="90768"/>
          <a:stretch/>
        </p:blipFill>
        <p:spPr>
          <a:xfrm>
            <a:off x="836559" y="807975"/>
            <a:ext cx="470826" cy="44466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62152" y="669702"/>
            <a:ext cx="4481248" cy="746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เป็นการส่งใบขอซื้อให้ผู้มีอำนาจพิจารณา)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8329"/>
          <a:stretch/>
        </p:blipFill>
        <p:spPr>
          <a:xfrm>
            <a:off x="248324" y="1390917"/>
            <a:ext cx="8741130" cy="4505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6629" t="5355" r="71064" b="90768"/>
          <a:stretch/>
        </p:blipFill>
        <p:spPr>
          <a:xfrm>
            <a:off x="2513943" y="1506828"/>
            <a:ext cx="345167" cy="32599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455" y="4023359"/>
            <a:ext cx="2834641" cy="28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48324" y="255056"/>
            <a:ext cx="8019912" cy="1135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เมื่อตรวจสอบเรียบร้อยแล้วว่าใส่รายละเอียดถูกต้องให้</a:t>
            </a:r>
          </a:p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           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Dispatch Requisition 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292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5598" y="118579"/>
            <a:ext cx="8019912" cy="1369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เมื่อตรวจสอบเรียบร้อยแล้วว่าใส่รายละเอียดถูกต้องให้</a:t>
            </a:r>
          </a:p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           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Dispatch Requisition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ส่งให้ผู้มีอำนาจอนุมัติการขอซื้อต่อไป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29" t="5355" r="71064" b="90768"/>
          <a:stretch/>
        </p:blipFill>
        <p:spPr>
          <a:xfrm>
            <a:off x="1409765" y="803092"/>
            <a:ext cx="470826" cy="444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659" b="4927"/>
          <a:stretch/>
        </p:blipFill>
        <p:spPr>
          <a:xfrm>
            <a:off x="413328" y="1360076"/>
            <a:ext cx="8458791" cy="4644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455" y="4023359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9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0454"/>
          <a:stretch/>
        </p:blipFill>
        <p:spPr>
          <a:xfrm>
            <a:off x="199976" y="2266282"/>
            <a:ext cx="8795220" cy="442794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52209" y="0"/>
            <a:ext cx="8944024" cy="503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b="1" dirty="0" smtClean="0">
                <a:solidFill>
                  <a:srgbClr val="0000CC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เมื่อกด </a:t>
            </a:r>
            <a:r>
              <a:rPr lang="en-US" sz="2800" b="1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Dispatch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Requisition </a:t>
            </a:r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จะขึ้น หน้าจอนี้ ซึ่งจะมี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th-TH" sz="2800" b="1" dirty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67486" y="584782"/>
            <a:ext cx="7635601" cy="1425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Name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ชื่อ ของผู้ซื้อ</a:t>
            </a:r>
          </a:p>
          <a:p>
            <a:pPr marL="457200" indent="-457200">
              <a:buAutoNum type="arabicPeriod"/>
            </a:pP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Action :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ให้เลือกตำแหน่งที่จะส่งให้ อนุมัติใบขอซื้อ นี้</a:t>
            </a:r>
          </a:p>
          <a:p>
            <a:pPr marL="457200" indent="-457200">
              <a:buAutoNum type="arabicPeriod"/>
            </a:pP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Dispatcher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ให้เลือกชื่อของผู้ที่จะอนุมัติ</a:t>
            </a:r>
          </a:p>
          <a:p>
            <a:pPr marL="457200" indent="-457200">
              <a:buAutoNum type="arabicPeriod"/>
            </a:pP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ใส่คอมเมนท์ เพิ่มเติม เช่น เป็นใบขอซื้อมะพร้าวลูกนำเข้าของ </a:t>
            </a:r>
            <a:r>
              <a:rPr lang="en-US" sz="2500" dirty="0" err="1" smtClean="0">
                <a:solidFill>
                  <a:srgbClr val="0000CC"/>
                </a:solidFill>
                <a:latin typeface="Angsana New" panose="02020603050405020304" pitchFamily="18" charset="-34"/>
              </a:rPr>
              <a:t>Whelly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จำนวน 4 ตู้</a:t>
            </a:r>
          </a:p>
          <a:p>
            <a:pPr marL="457200" indent="-457200">
              <a:buAutoNum type="arabicPeriod"/>
            </a:pP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กด 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OK.</a:t>
            </a:r>
            <a:endParaRPr lang="th-TH" sz="2500" dirty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sp>
        <p:nvSpPr>
          <p:cNvPr id="6" name="Heptagon 5"/>
          <p:cNvSpPr/>
          <p:nvPr/>
        </p:nvSpPr>
        <p:spPr>
          <a:xfrm>
            <a:off x="4754415" y="3012304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7" name="Heptagon 6"/>
          <p:cNvSpPr/>
          <p:nvPr/>
        </p:nvSpPr>
        <p:spPr>
          <a:xfrm>
            <a:off x="5248009" y="4843383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8" name="Heptagon 7"/>
          <p:cNvSpPr/>
          <p:nvPr/>
        </p:nvSpPr>
        <p:spPr>
          <a:xfrm>
            <a:off x="3325946" y="5009431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3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9" name="Heptagon 8"/>
          <p:cNvSpPr/>
          <p:nvPr/>
        </p:nvSpPr>
        <p:spPr>
          <a:xfrm>
            <a:off x="4035637" y="5377923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4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0" name="Heptagon 9"/>
          <p:cNvSpPr/>
          <p:nvPr/>
        </p:nvSpPr>
        <p:spPr>
          <a:xfrm>
            <a:off x="4364545" y="5997903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5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455" y="4023359"/>
            <a:ext cx="2834641" cy="28346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115459" y="2024652"/>
            <a:ext cx="6764373" cy="2573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โดยให้เปิดใบขอซื้อ 1 ใบ มี 3 รายการ คือ</a:t>
            </a:r>
          </a:p>
          <a:p>
            <a:pPr marL="514350" indent="-514350">
              <a:buAutoNum type="arabicPeriod"/>
            </a:pP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RC00000001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มะพร้าวลูกนำเข้า-ต่างประเทศ</a:t>
            </a:r>
          </a:p>
          <a:p>
            <a:pPr marL="514350" indent="-514350">
              <a:buAutoNum type="arabicPeriod"/>
            </a:pP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RC02000001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ค่าชิปปิ้ง-มะพร้าว</a:t>
            </a:r>
          </a:p>
          <a:p>
            <a:pPr marL="514350" indent="-514350">
              <a:buAutoNum type="arabicPeriod"/>
            </a:pP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RC02000002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ค่าขนส่ง+อื่น ๆ - มะพร้าว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455" y="4023359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7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02182" y="38638"/>
            <a:ext cx="5222241" cy="8500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การดู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Status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สถานะใบขอซื้อ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(PR.)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447" b="5657"/>
          <a:stretch/>
        </p:blipFill>
        <p:spPr>
          <a:xfrm>
            <a:off x="539224" y="1910686"/>
            <a:ext cx="8222639" cy="438093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32152" y="1156318"/>
            <a:ext cx="8436782" cy="711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ไปที่ 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Menu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เลือก 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SU </a:t>
            </a:r>
            <a:r>
              <a:rPr lang="en-US" sz="2500" dirty="0" err="1" smtClean="0">
                <a:solidFill>
                  <a:srgbClr val="0000CC"/>
                </a:solidFill>
                <a:latin typeface="Angsana New" panose="02020603050405020304" pitchFamily="18" charset="-34"/>
              </a:rPr>
              <a:t>Dashborad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และ เลือก 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SU PR Status</a:t>
            </a:r>
            <a:endParaRPr lang="th-TH" sz="2500" dirty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5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1052"/>
          <a:stretch/>
        </p:blipFill>
        <p:spPr>
          <a:xfrm>
            <a:off x="1220860" y="805214"/>
            <a:ext cx="7474804" cy="289756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8374"/>
          <a:stretch/>
        </p:blipFill>
        <p:spPr>
          <a:xfrm>
            <a:off x="1220860" y="3771092"/>
            <a:ext cx="7474804" cy="3010082"/>
          </a:xfrm>
          <a:prstGeom prst="rect">
            <a:avLst/>
          </a:prstGeom>
          <a:ln w="28575">
            <a:solidFill>
              <a:srgbClr val="0000CC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3812" y="188997"/>
            <a:ext cx="8436782" cy="711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จะได้หน้าจอแบบที่ 1 ให้กด 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Refresh                PR.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ทั้งหมดจะขึ้นโชว์ ตาม แบบที่ 2</a:t>
            </a:r>
            <a:endParaRPr lang="th-TH" sz="2500" dirty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33" t="7683" r="97175" b="87204"/>
          <a:stretch/>
        </p:blipFill>
        <p:spPr>
          <a:xfrm>
            <a:off x="3802106" y="236042"/>
            <a:ext cx="531029" cy="49884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04717" y="1654259"/>
            <a:ext cx="1196596" cy="377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</a:rPr>
              <a:t>แบบที่ 1</a:t>
            </a:r>
            <a:endParaRPr lang="th-TH" sz="2500" dirty="0">
              <a:solidFill>
                <a:srgbClr val="0000CC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83629" y="4020931"/>
            <a:ext cx="1196596" cy="377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</a:rPr>
              <a:t>แบบที่ 2</a:t>
            </a:r>
            <a:endParaRPr lang="th-TH" sz="2500" dirty="0">
              <a:solidFill>
                <a:srgbClr val="0000CC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21391" y="6096093"/>
            <a:ext cx="7520108" cy="5179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ใส่เลขที่ 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PR.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ในช่อง แล้วกด 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Refresh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เพื่อเลือกดูเฉพาะรายการ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 PR. </a:t>
            </a:r>
            <a:r>
              <a:rPr lang="th-TH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ที่ต้องการ</a:t>
            </a:r>
            <a:r>
              <a:rPr lang="en-US" sz="25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 </a:t>
            </a:r>
            <a:endParaRPr lang="th-TH" sz="2500" dirty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26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010" b="28260"/>
          <a:stretch/>
        </p:blipFill>
        <p:spPr>
          <a:xfrm>
            <a:off x="1380225" y="3676087"/>
            <a:ext cx="7541196" cy="3072729"/>
          </a:xfrm>
          <a:prstGeom prst="rect">
            <a:avLst/>
          </a:prstGeom>
          <a:ln w="28575">
            <a:solidFill>
              <a:srgbClr val="0000CC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26195" y="51516"/>
            <a:ext cx="6152642" cy="485949"/>
          </a:xfrm>
          <a:prstGeom prst="rect">
            <a:avLst/>
          </a:prstGeom>
          <a:solidFill>
            <a:srgbClr val="FFFF99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5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ใบขอซื้อ ที่ต้องการดู </a:t>
            </a:r>
            <a:r>
              <a:rPr lang="en-US" sz="25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Status</a:t>
            </a:r>
            <a:r>
              <a:rPr lang="th-TH" sz="25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 จะปรากฎขึ้นมาตามหน้าจอ ด้านล่าง</a:t>
            </a:r>
            <a:endParaRPr lang="th-TH" sz="2500" b="1" dirty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4717" y="1654259"/>
            <a:ext cx="1196596" cy="377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</a:rPr>
              <a:t>แบบที่ 1</a:t>
            </a:r>
            <a:endParaRPr lang="th-TH" sz="2500" dirty="0">
              <a:solidFill>
                <a:srgbClr val="0000CC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4717" y="4361460"/>
            <a:ext cx="1196596" cy="377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</a:rPr>
              <a:t>แบบที่ 2</a:t>
            </a:r>
            <a:endParaRPr lang="th-TH" sz="2500" dirty="0">
              <a:solidFill>
                <a:srgbClr val="0000CC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95532" y="2092980"/>
            <a:ext cx="1528549" cy="624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Status </a:t>
            </a:r>
            <a:endParaRPr lang="th-TH" sz="24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  <a:p>
            <a:pPr algn="ctr"/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รออนุมัติ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PR.</a:t>
            </a:r>
            <a:endParaRPr lang="th-TH" sz="2400" dirty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945" y="4818307"/>
            <a:ext cx="1228298" cy="624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Status </a:t>
            </a:r>
            <a:endParaRPr lang="th-TH" sz="2400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  <a:p>
            <a:pPr algn="ctr"/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รอเปิด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PO.</a:t>
            </a:r>
            <a:endParaRPr lang="th-TH" sz="2400" dirty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653761" y="2588317"/>
            <a:ext cx="731982" cy="2583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ounded Rectangle 10"/>
          <p:cNvSpPr/>
          <p:nvPr/>
        </p:nvSpPr>
        <p:spPr>
          <a:xfrm>
            <a:off x="6724305" y="5688634"/>
            <a:ext cx="731982" cy="2583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71586" t="66651" r="22624" b="27759"/>
          <a:stretch/>
        </p:blipFill>
        <p:spPr>
          <a:xfrm>
            <a:off x="6724305" y="5532179"/>
            <a:ext cx="1042432" cy="414802"/>
          </a:xfrm>
          <a:prstGeom prst="rect">
            <a:avLst/>
          </a:prstGeom>
          <a:ln w="38100">
            <a:solidFill>
              <a:srgbClr val="0000CC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r="-392" b="31233"/>
          <a:stretch/>
        </p:blipFill>
        <p:spPr>
          <a:xfrm>
            <a:off x="1401313" y="600755"/>
            <a:ext cx="7520108" cy="289613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70224" t="69593" r="23488" b="23539"/>
          <a:stretch/>
        </p:blipFill>
        <p:spPr>
          <a:xfrm>
            <a:off x="6685465" y="2412559"/>
            <a:ext cx="1018603" cy="4341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858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3760817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3284"/>
              </p:ext>
            </p:extLst>
          </p:nvPr>
        </p:nvGraphicFramePr>
        <p:xfrm>
          <a:off x="498046" y="1795993"/>
          <a:ext cx="8134846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466">
                  <a:extLst>
                    <a:ext uri="{9D8B030D-6E8A-4147-A177-3AD203B41FA5}">
                      <a16:colId xmlns:a16="http://schemas.microsoft.com/office/drawing/2014/main" val="1804438471"/>
                    </a:ext>
                  </a:extLst>
                </a:gridCol>
                <a:gridCol w="6223380">
                  <a:extLst>
                    <a:ext uri="{9D8B030D-6E8A-4147-A177-3AD203B41FA5}">
                      <a16:colId xmlns:a16="http://schemas.microsoft.com/office/drawing/2014/main" val="512192202"/>
                    </a:ext>
                  </a:extLst>
                </a:gridCol>
              </a:tblGrid>
              <a:tr h="56917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ความเสี่ยง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(</a:t>
                      </a:r>
                      <a:r>
                        <a:rPr lang="en-US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Risk)</a:t>
                      </a:r>
                      <a:endParaRPr lang="th-TH" sz="250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500" b="0" dirty="0" smtClean="0"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R1</a:t>
                      </a:r>
                      <a:r>
                        <a:rPr lang="en-US" sz="25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การคำนวณความต้องการมะพราวมาก / น้อย ผิดพลาดทำให้มะพร้าวเข้ามาไม่สัมพันธ์กับการผลิต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R2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Delay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ของ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Shipment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ทำให้อาจเกิดมะพร้าวเข้ามาพร้อมกันหรือขาดช่วง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R3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คุณภาพมะพร้าวที่เข้ามามีปัญหาอาจถูก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Reject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กรณีเกิดมะพร้าวงอก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R4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สถานการณ์มะพร้าวลูกไทย กรณีราคาตกต่ำจะเกิดการให้ระงับการนำเข้า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R5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เกิดการขอซื้อที่ผิดพลาด หรือเปิดสลับที่อยู่ของ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Supplier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เนื่องจากมี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Supplier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หลายราย</a:t>
                      </a:r>
                      <a:endParaRPr lang="th-TH" sz="2500" b="0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31202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42" y="5608128"/>
            <a:ext cx="1448158" cy="12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5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45053" y="2553975"/>
            <a:ext cx="7970294" cy="17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ใส่รายละเอียด ต่าง ๆ  เหมือนขั้นตอนการเปิดขอซื้อลูกมะพร้าว โดยต้องใส่ข้อมูลให้ถูกต้องครบถ้วน</a:t>
            </a:r>
          </a:p>
          <a:p>
            <a:endParaRPr lang="th-TH" sz="2800" dirty="0">
              <a:solidFill>
                <a:srgbClr val="0000CC"/>
              </a:solidFill>
              <a:latin typeface="Angsana New" panose="02020603050405020304" pitchFamily="18" charset="-34"/>
            </a:endParaRPr>
          </a:p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เมื่อเข้าหน้าสู่หน้า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Line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ให้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ใส่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Code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ของ </a:t>
            </a:r>
            <a:r>
              <a:rPr lang="th-TH" sz="3600" b="1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</a:rPr>
              <a:t>น้ำกะทิโฟรเซ่น  คือ </a:t>
            </a:r>
            <a:r>
              <a:rPr lang="en-US" sz="3600" b="1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</a:rPr>
              <a:t>RB01100100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74254" y="1697410"/>
            <a:ext cx="5769735" cy="4842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เข้าเมนู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CP Requisition Entry </a:t>
            </a:r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เพื่อเปิดใบขอซื้อ (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PR) </a:t>
            </a:r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 </a:t>
            </a:r>
            <a:endParaRPr lang="en-US" sz="2800" b="1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674254" y="502275"/>
            <a:ext cx="6106275" cy="50227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prstTxWarp prst="textPlain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กรณี ขอซื้อ กะทิโฟรเซ่น และค่าชิปปิ้ง – ค่าขนส่ง +อื่น ๆ </a:t>
            </a:r>
            <a:endParaRPr lang="en-US" sz="2800" b="1" dirty="0" smtClean="0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455" y="4023359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1744"/>
          <a:stretch/>
        </p:blipFill>
        <p:spPr>
          <a:xfrm>
            <a:off x="296212" y="1292057"/>
            <a:ext cx="7160655" cy="2747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3340"/>
          <a:stretch/>
        </p:blipFill>
        <p:spPr>
          <a:xfrm>
            <a:off x="1149950" y="3658315"/>
            <a:ext cx="7764348" cy="290991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44004" y="172839"/>
            <a:ext cx="7970294" cy="1500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ใส่ วันที่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Due Date /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วันที่ขอซื้อ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/ 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จำนวน / หน่วยนับ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และถ้ารู้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Supplier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ก็สามารถใส่ได้เลย / เลือกสกุลเงิน  (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USD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)    เมื่อใส่รายละเอียดครบแล้ว กด       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SAVE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27" t="6069" r="95411" b="91412"/>
          <a:stretch/>
        </p:blipFill>
        <p:spPr>
          <a:xfrm>
            <a:off x="7247652" y="886914"/>
            <a:ext cx="336541" cy="377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9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547"/>
          <a:stretch/>
        </p:blipFill>
        <p:spPr>
          <a:xfrm>
            <a:off x="1895724" y="2125014"/>
            <a:ext cx="5896906" cy="3065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711" t="41076" r="62015" b="33306"/>
          <a:stretch/>
        </p:blipFill>
        <p:spPr>
          <a:xfrm>
            <a:off x="509316" y="299710"/>
            <a:ext cx="4009683" cy="182530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549" t="38910" r="41577" b="46717"/>
          <a:stretch/>
        </p:blipFill>
        <p:spPr>
          <a:xfrm>
            <a:off x="5384768" y="3968442"/>
            <a:ext cx="2973160" cy="120886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064" t="59886" r="61670" b="17583"/>
          <a:stretch/>
        </p:blipFill>
        <p:spPr>
          <a:xfrm>
            <a:off x="446407" y="4893972"/>
            <a:ext cx="3362275" cy="1455313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455" y="4023359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4687" b="59252"/>
          <a:stretch/>
        </p:blipFill>
        <p:spPr>
          <a:xfrm>
            <a:off x="444031" y="1641662"/>
            <a:ext cx="8365118" cy="422930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89237" y="5488973"/>
            <a:ext cx="8019912" cy="1369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เมื่อตรวจสอบเรียบร้อยแล้วว่าใส่รายละเอียดถูกต้องให้</a:t>
            </a:r>
          </a:p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           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Dispatch Requisition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ส่งให้ผู้มีอำนาจอนุมัติการขอซื้อต่อไป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629" t="5355" r="71064" b="90768"/>
          <a:stretch/>
        </p:blipFill>
        <p:spPr>
          <a:xfrm>
            <a:off x="1443404" y="6173486"/>
            <a:ext cx="470826" cy="444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47730" y="475630"/>
            <a:ext cx="8944024" cy="1281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Lines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 </a:t>
            </a:r>
            <a:r>
              <a:rPr lang="en-US" sz="2400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Comments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แล้วพิมพ์รายละเอียดที่ต้องการเพิ่มเติมได้เลยค่ะ ส่วนของน้ำกะทิโฟรเซ่นนำเข้า</a:t>
            </a:r>
          </a:p>
          <a:p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รายละเอียดที่ใส่ จะมี น้ำหนัก / ใบเสนอราคาเลขที่ / วันที่เรือถึง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ETA.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/ ราคาต่อหน่วย /</a:t>
            </a:r>
          </a:p>
          <a:p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เงื่อนไขการชำระเงิน</a:t>
            </a:r>
          </a:p>
          <a:p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th-TH" sz="24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528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592"/>
          <a:stretch/>
        </p:blipFill>
        <p:spPr>
          <a:xfrm>
            <a:off x="172506" y="1124252"/>
            <a:ext cx="7427581" cy="3775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67177" b="53049"/>
          <a:stretch/>
        </p:blipFill>
        <p:spPr>
          <a:xfrm>
            <a:off x="5148925" y="3629191"/>
            <a:ext cx="3724617" cy="2995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9422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9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184" b="7354"/>
          <a:stretch/>
        </p:blipFill>
        <p:spPr>
          <a:xfrm>
            <a:off x="193183" y="1399889"/>
            <a:ext cx="6709893" cy="3609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6876" b="50114"/>
          <a:stretch/>
        </p:blipFill>
        <p:spPr>
          <a:xfrm>
            <a:off x="5372444" y="3630575"/>
            <a:ext cx="3539736" cy="29971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3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0920"/>
          <a:stretch/>
        </p:blipFill>
        <p:spPr>
          <a:xfrm>
            <a:off x="193182" y="1794871"/>
            <a:ext cx="8576306" cy="333092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89237" y="5488973"/>
            <a:ext cx="8019912" cy="1369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เมื่อตรวจสอบเรียบร้อยแล้วว่าใส่รายละเอียดถูกต้องให้</a:t>
            </a:r>
          </a:p>
          <a:p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            </a:t>
            </a:r>
            <a:r>
              <a:rPr lang="en-US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Dispatch Requisition </a:t>
            </a:r>
            <a:r>
              <a:rPr lang="th-TH" sz="32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ส่งให้ผู้มีอำนาจอนุมัติการขอซื้อต่อไป</a:t>
            </a:r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629" t="5355" r="71064" b="90768"/>
          <a:stretch/>
        </p:blipFill>
        <p:spPr>
          <a:xfrm>
            <a:off x="1443404" y="6173486"/>
            <a:ext cx="470826" cy="4446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522378" cy="954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15664" y="0"/>
            <a:ext cx="528336" cy="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7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879" y="6087290"/>
            <a:ext cx="9131121" cy="770709"/>
            <a:chOff x="11407" y="5974825"/>
            <a:chExt cx="8087571" cy="883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82192" y="5404041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429600"/>
            <a:ext cx="3230263" cy="19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3760817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547558"/>
              </p:ext>
            </p:extLst>
          </p:nvPr>
        </p:nvGraphicFramePr>
        <p:xfrm>
          <a:off x="498046" y="1795993"/>
          <a:ext cx="8134846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466">
                  <a:extLst>
                    <a:ext uri="{9D8B030D-6E8A-4147-A177-3AD203B41FA5}">
                      <a16:colId xmlns:a16="http://schemas.microsoft.com/office/drawing/2014/main" val="1804438471"/>
                    </a:ext>
                  </a:extLst>
                </a:gridCol>
                <a:gridCol w="6223380">
                  <a:extLst>
                    <a:ext uri="{9D8B030D-6E8A-4147-A177-3AD203B41FA5}">
                      <a16:colId xmlns:a16="http://schemas.microsoft.com/office/drawing/2014/main" val="512192202"/>
                    </a:ext>
                  </a:extLst>
                </a:gridCol>
              </a:tblGrid>
              <a:tr h="56917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 จุดควบคุม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(</a:t>
                      </a:r>
                      <a:r>
                        <a:rPr lang="en-US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Control</a:t>
                      </a:r>
                      <a:r>
                        <a:rPr lang="en-US" sz="250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Point</a:t>
                      </a:r>
                      <a:r>
                        <a:rPr lang="en-US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250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th-TH" sz="25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การตรวจสอบใบขอซื้อ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PR.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ให้ตรงและถูกต้องตามใบเสนอราคา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การเช็ค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Stock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ปริมาณกะทิแช่แข็ง ก่อนการสั่งซื้อเพื่อไม่ให้พบปัญหา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การติดตามใบเสนอราคามาให้ครบและเปิดใบขอซื้อให้ครบตามที่จะขอซื้อ</a:t>
                      </a:r>
                      <a:endParaRPr lang="th-TH" sz="2500" b="0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31202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42" y="5608128"/>
            <a:ext cx="1448158" cy="12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45109" y="1941824"/>
            <a:ext cx="8067072" cy="4447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โดยมีขั้นตอนดังนี้</a:t>
            </a:r>
          </a:p>
          <a:p>
            <a:pPr marL="742950" indent="-742950">
              <a:buAutoNum type="arabicPeriod"/>
            </a:pP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ต้องทราบความต้องการจากหน้างานก่อนว่า มีความต้องการใช้เนื้อมะพร้าวขาว หรือ กะทิโฟรเซ่น จำนวนเท่าไหร่ ต่อ สัปดาห์ โดยทางฝ่ายวางแผนพร้าวหอม จะเป็นฝ่ายแจ้งความต้องการมาให้ (ต้องแจ้งล่วงหน้า ประมาณ 15 วัน)</a:t>
            </a:r>
          </a:p>
          <a:p>
            <a:pPr marL="742950" indent="-742950">
              <a:buAutoNum type="arabicPeriod"/>
            </a:pP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เมื่อทราบจำนวนแล้ว ให้นำมาคำนวณเป็นจำนวนตู้ ที่ต้องสั่งซื้อ</a:t>
            </a:r>
          </a:p>
          <a:p>
            <a:pPr marL="742950" indent="-742950">
              <a:buAutoNum type="arabicPeriod"/>
            </a:pP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เช็ค สิทธิที่ใช้ ว่าสามารถใช้สิทธิใดในการนำเข้า ระหว่าง มาตรา 29 และ สิทธิประโยชน์ </a:t>
            </a:r>
            <a:r>
              <a:rPr lang="en-US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BOI </a:t>
            </a:r>
          </a:p>
          <a:p>
            <a:pPr marL="742950" indent="-742950">
              <a:buAutoNum type="arabicPeriod"/>
            </a:pP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ทำการเช็คราคากับทาง </a:t>
            </a:r>
            <a:r>
              <a:rPr lang="en-US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 ต่อรองราคา และต้องแจ้งที่อยู่ในการเปิดใบเสนอราคาให้ชัดเจนตามสิทธิ ที่เลือกใช้ </a:t>
            </a:r>
          </a:p>
          <a:p>
            <a:pPr marL="742950" indent="-742950">
              <a:buAutoNum type="arabicPeriod"/>
            </a:pP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เมื่อได้ราคา  และวันที่ </a:t>
            </a:r>
            <a:r>
              <a:rPr lang="en-US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ETA. </a:t>
            </a: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หรือวันที่เรือเข้าท่า ตามที่ตกลงกันแล้วทาง </a:t>
            </a:r>
            <a:r>
              <a:rPr lang="en-US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จะส่งใบ </a:t>
            </a:r>
            <a:r>
              <a:rPr lang="en-US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Quotation </a:t>
            </a: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มาให้ เพื่อให้รองกรรมการผู้จัดการสายการผลิต ลงนาม</a:t>
            </a:r>
            <a:r>
              <a:rPr lang="en-US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Confirm </a:t>
            </a: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และเจ้าหน้าที่จัดซื้อดำเนินการ </a:t>
            </a:r>
            <a:r>
              <a:rPr lang="en-US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Scan </a:t>
            </a: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ใบ </a:t>
            </a:r>
            <a:r>
              <a:rPr lang="en-US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Quotation </a:t>
            </a: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 </a:t>
            </a:r>
            <a:r>
              <a:rPr lang="en-US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Confirm </a:t>
            </a: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พร้อมประทับตราบริษัท แล้วส่ง </a:t>
            </a:r>
            <a:r>
              <a:rPr lang="en-US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e-mail </a:t>
            </a: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กลับไปทาง </a:t>
            </a:r>
            <a:r>
              <a:rPr lang="en-US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เพื่อเป็นการยืนยันการสั่งซื้อ</a:t>
            </a:r>
          </a:p>
          <a:p>
            <a:pPr marL="742950" indent="-742950">
              <a:buAutoNum type="arabicPeriod"/>
            </a:pPr>
            <a:r>
              <a:rPr lang="th-TH" sz="2400" dirty="0" smtClean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ทำการเปิดใบขอซื้อ</a:t>
            </a:r>
            <a:endParaRPr lang="th-TH" sz="2400" dirty="0">
              <a:solidFill>
                <a:srgbClr val="00206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45109" y="472160"/>
            <a:ext cx="7790174" cy="1279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การเปิดใบขอซื้อมะพร้าวลูกนำเข้าต่างประเทศ และ</a:t>
            </a:r>
          </a:p>
          <a:p>
            <a:pPr algn="ctr"/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ค่าชิปปิ้ง - ค่าขนส่ง + อื่น ๆ หรือ </a:t>
            </a:r>
            <a:r>
              <a:rPr lang="th-TH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ที่เรียกว่า </a:t>
            </a:r>
            <a:r>
              <a:rPr lang="en-US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PR.</a:t>
            </a:r>
            <a:endParaRPr lang="th-TH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606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2982477" y="446860"/>
            <a:ext cx="3165983" cy="417134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วิธีการคำนวณจำนวน ตู้ </a:t>
            </a:r>
            <a:endParaRPr lang="th-TH" sz="3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72979" y="2508425"/>
            <a:ext cx="1043802" cy="472675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85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1362235" y="2427355"/>
            <a:ext cx="8336207" cy="666742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85" dirty="0">
                <a:latin typeface="Angsana New" panose="02020603050405020304" pitchFamily="18" charset="-34"/>
                <a:cs typeface="Angsana New" panose="02020603050405020304" pitchFamily="18" charset="-34"/>
              </a:rPr>
              <a:t>แผนความต้องการใช้เนื้อมะพร้าวที่ 40 ตัน ต่อ วัน 1 สัปดาห์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519916"/>
              </p:ext>
            </p:extLst>
          </p:nvPr>
        </p:nvGraphicFramePr>
        <p:xfrm>
          <a:off x="1581967" y="3050768"/>
          <a:ext cx="6096000" cy="144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9509062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54949904"/>
                    </a:ext>
                  </a:extLst>
                </a:gridCol>
              </a:tblGrid>
              <a:tr h="478302">
                <a:tc>
                  <a:txBody>
                    <a:bodyPr/>
                    <a:lstStyle/>
                    <a:p>
                      <a:r>
                        <a:rPr lang="th-TH" sz="26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จะใช้เนื้อมะพร้าว </a:t>
                      </a:r>
                      <a:endParaRPr lang="th-TH" sz="2600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th-TH" sz="26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จำนวน 40</a:t>
                      </a:r>
                      <a:r>
                        <a:rPr lang="th-TH" sz="260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260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x 6 = 240 </a:t>
                      </a:r>
                      <a:r>
                        <a:rPr lang="th-TH" sz="260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ตัน</a:t>
                      </a:r>
                      <a:endParaRPr lang="th-TH" sz="2600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911148638"/>
                  </a:ext>
                </a:extLst>
              </a:tr>
              <a:tr h="478302">
                <a:tc>
                  <a:txBody>
                    <a:bodyPr/>
                    <a:lstStyle/>
                    <a:p>
                      <a:r>
                        <a:rPr lang="th-TH" sz="26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มะพร้าวผลปอกเปลือก 1 ตู้</a:t>
                      </a:r>
                      <a:endParaRPr lang="th-TH" sz="2600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th-TH" sz="26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จำนวน 27,000 กิโลกรัม (27 ตัน)</a:t>
                      </a:r>
                      <a:endParaRPr lang="th-TH" sz="2600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691005061"/>
                  </a:ext>
                </a:extLst>
              </a:tr>
              <a:tr h="478302">
                <a:tc>
                  <a:txBody>
                    <a:bodyPr/>
                    <a:lstStyle/>
                    <a:p>
                      <a:r>
                        <a:rPr lang="th-TH" sz="26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ทำเนื้อขาวได้</a:t>
                      </a:r>
                      <a:endParaRPr lang="th-TH" sz="2600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th-TH" sz="26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ประมาณ 8.5 ตัน</a:t>
                      </a:r>
                      <a:endParaRPr lang="th-TH" sz="2600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36416782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72354" y="1109816"/>
            <a:ext cx="7278959" cy="1596879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การคำนวณปริมาณการนำเข้ามะพร้าวผลปอก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เปลือก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ตามความต้องการที่ทางฝ่ายวางแผนพร้าวหอมแจ้ง เพื่อ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นำมาคำนวณ จำนวน ตู้ ต่อ สัปดาห์ในการหามะพร้าว โดยวิธีการคำนวณมีดังนี้</a:t>
            </a:r>
          </a:p>
          <a:p>
            <a:endParaRPr lang="th-TH" sz="28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267098" y="6055723"/>
            <a:ext cx="7289758" cy="670270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85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จากที่คำนวณ 28 </a:t>
            </a:r>
            <a:r>
              <a:rPr lang="th-TH" sz="2585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Symbol" panose="05050102010706020507" pitchFamily="18" charset="2"/>
              </a:rPr>
              <a:t>ตู้ ในการสั่งจริง ประมาณ 25 ตู้ ประมาณ 85-90</a:t>
            </a:r>
            <a:r>
              <a:rPr lang="en-US" sz="2585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Symbol" panose="05050102010706020507" pitchFamily="18" charset="2"/>
              </a:rPr>
              <a:t>% </a:t>
            </a:r>
          </a:p>
          <a:p>
            <a:r>
              <a:rPr lang="th-TH" sz="2585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Symbol" panose="05050102010706020507" pitchFamily="18" charset="2"/>
              </a:rPr>
              <a:t>ซึ่งต้องแจ้งผู้บริหาร ปริมาณการนำเข้า ต่อ สัปดาห์ อาจเพิ่ม</a:t>
            </a:r>
            <a:r>
              <a:rPr lang="th-TH" sz="2585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Symbol" panose="05050102010706020507" pitchFamily="18" charset="2"/>
              </a:rPr>
              <a:t> </a:t>
            </a:r>
            <a:r>
              <a:rPr lang="th-TH" sz="2585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Symbol" panose="05050102010706020507" pitchFamily="18" charset="2"/>
              </a:rPr>
              <a:t>หรือ ลด </a:t>
            </a:r>
            <a:r>
              <a:rPr lang="th-TH" sz="2585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Symbol" panose="05050102010706020507" pitchFamily="18" charset="2"/>
              </a:rPr>
              <a:t></a:t>
            </a:r>
            <a:endParaRPr lang="th-TH" sz="2585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57922" y="5489983"/>
            <a:ext cx="7999711" cy="670270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85" b="1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ดังนั้น</a:t>
            </a:r>
            <a:r>
              <a:rPr lang="th-TH" sz="2585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จำนวนตู้ ต่อ สัปดาห์ที่ต้องจัดหามะพร้าว คือ 240 ตัน </a:t>
            </a:r>
            <a:r>
              <a:rPr lang="th-TH" sz="2585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Symbol" panose="05050102010706020507" pitchFamily="18" charset="2"/>
              </a:rPr>
              <a:t> 8.5 ประมาณ 28 ตู้</a:t>
            </a:r>
            <a:endParaRPr lang="th-TH" sz="2585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379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64991" y="107537"/>
            <a:ext cx="7000956" cy="496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ใบเสนอราคา ที่มีการลงนามคอนเฟริมการสั่งซื้อ พร้อมประทับตรา</a:t>
            </a:r>
            <a:endParaRPr lang="th-TH" sz="2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3767" t="23372" r="32579" b="9023"/>
          <a:stretch/>
        </p:blipFill>
        <p:spPr>
          <a:xfrm>
            <a:off x="2510907" y="841634"/>
            <a:ext cx="4589124" cy="518301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71566" y="6078830"/>
            <a:ext cx="8173189" cy="66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**ต้องตรวจสอบ ชื่อสินค้า / จำนวน / ราคา ต่อ หน่วย / ราคาสุทธิ / วันที่เรือถึง (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ETA)</a:t>
            </a: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/ และที่อยู่ของบริษัท ฯ ให้ถูกต้องก่อนการ เซ็นต์คอนเฟริม **</a:t>
            </a:r>
            <a:endParaRPr lang="th-TH" sz="24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788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2876</TotalTime>
  <Words>3000</Words>
  <Application>Microsoft Office PowerPoint</Application>
  <PresentationFormat>On-screen Show (4:3)</PresentationFormat>
  <Paragraphs>270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Angsana New</vt:lpstr>
      <vt:lpstr>Arial</vt:lpstr>
      <vt:lpstr>Calibri</vt:lpstr>
      <vt:lpstr>Calibri Light</vt:lpstr>
      <vt:lpstr>Cordia New</vt:lpstr>
      <vt:lpstr>Curlz MT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KHANUN</dc:creator>
  <cp:lastModifiedBy>KHANUN</cp:lastModifiedBy>
  <cp:revision>157</cp:revision>
  <cp:lastPrinted>2024-08-19T08:42:46Z</cp:lastPrinted>
  <dcterms:created xsi:type="dcterms:W3CDTF">2021-01-21T03:31:38Z</dcterms:created>
  <dcterms:modified xsi:type="dcterms:W3CDTF">2024-08-19T08:47:22Z</dcterms:modified>
</cp:coreProperties>
</file>